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32"/>
  </p:notesMasterIdLst>
  <p:sldIdLst>
    <p:sldId id="256" r:id="rId2"/>
    <p:sldId id="281" r:id="rId3"/>
    <p:sldId id="294" r:id="rId4"/>
    <p:sldId id="295" r:id="rId5"/>
    <p:sldId id="296" r:id="rId6"/>
    <p:sldId id="297" r:id="rId7"/>
    <p:sldId id="299" r:id="rId8"/>
    <p:sldId id="298" r:id="rId9"/>
    <p:sldId id="270" r:id="rId10"/>
    <p:sldId id="277" r:id="rId11"/>
    <p:sldId id="300" r:id="rId12"/>
    <p:sldId id="301" r:id="rId13"/>
    <p:sldId id="291" r:id="rId14"/>
    <p:sldId id="305" r:id="rId15"/>
    <p:sldId id="306" r:id="rId16"/>
    <p:sldId id="307" r:id="rId17"/>
    <p:sldId id="302" r:id="rId18"/>
    <p:sldId id="304" r:id="rId19"/>
    <p:sldId id="315" r:id="rId20"/>
    <p:sldId id="310" r:id="rId21"/>
    <p:sldId id="316" r:id="rId22"/>
    <p:sldId id="311" r:id="rId23"/>
    <p:sldId id="317" r:id="rId24"/>
    <p:sldId id="312" r:id="rId25"/>
    <p:sldId id="318" r:id="rId26"/>
    <p:sldId id="313" r:id="rId27"/>
    <p:sldId id="319" r:id="rId28"/>
    <p:sldId id="320" r:id="rId29"/>
    <p:sldId id="292" r:id="rId30"/>
    <p:sldId id="27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101"/>
    <a:srgbClr val="FF0000"/>
    <a:srgbClr val="FCFD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47" d="100"/>
          <a:sy n="47" d="100"/>
        </p:scale>
        <p:origin x="-2046" y="-56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44" d="100"/>
          <a:sy n="44" d="100"/>
        </p:scale>
        <p:origin x="207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Workbook2"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barChart>
        <c:barDir val="col"/>
        <c:grouping val="clustered"/>
        <c:varyColors val="0"/>
        <c:ser>
          <c:idx val="0"/>
          <c:order val="0"/>
          <c:invertIfNegative val="0"/>
          <c:dPt>
            <c:idx val="0"/>
            <c:invertIfNegative val="0"/>
            <c:bubble3D val="0"/>
            <c:spPr>
              <a:solidFill>
                <a:srgbClr val="BF0101"/>
              </a:solidFill>
              <a:ln>
                <a:noFill/>
              </a:ln>
            </c:spPr>
          </c:dPt>
          <c:dPt>
            <c:idx val="1"/>
            <c:invertIfNegative val="0"/>
            <c:bubble3D val="0"/>
            <c:spPr>
              <a:solidFill>
                <a:schemeClr val="tx1"/>
              </a:solidFill>
            </c:spPr>
          </c:dPt>
          <c:val>
            <c:numRef>
              <c:f>Sheet1!$A$1:$B$1</c:f>
              <c:numCache>
                <c:formatCode>0</c:formatCode>
                <c:ptCount val="2"/>
                <c:pt idx="0">
                  <c:v>105</c:v>
                </c:pt>
                <c:pt idx="1">
                  <c:v>3</c:v>
                </c:pt>
              </c:numCache>
            </c:numRef>
          </c:val>
        </c:ser>
        <c:dLbls>
          <c:showLegendKey val="0"/>
          <c:showVal val="0"/>
          <c:showCatName val="0"/>
          <c:showSerName val="0"/>
          <c:showPercent val="0"/>
          <c:showBubbleSize val="0"/>
        </c:dLbls>
        <c:gapWidth val="55"/>
        <c:axId val="46916736"/>
        <c:axId val="46910848"/>
      </c:barChart>
      <c:valAx>
        <c:axId val="46910848"/>
        <c:scaling>
          <c:orientation val="minMax"/>
        </c:scaling>
        <c:delete val="0"/>
        <c:axPos val="l"/>
        <c:majorGridlines/>
        <c:numFmt formatCode="0" sourceLinked="1"/>
        <c:majorTickMark val="none"/>
        <c:minorTickMark val="none"/>
        <c:tickLblPos val="nextTo"/>
        <c:txPr>
          <a:bodyPr/>
          <a:lstStyle/>
          <a:p>
            <a:pPr>
              <a:defRPr sz="1400"/>
            </a:pPr>
            <a:endParaRPr lang="en-US"/>
          </a:p>
        </c:txPr>
        <c:crossAx val="46916736"/>
        <c:crosses val="autoZero"/>
        <c:crossBetween val="between"/>
      </c:valAx>
      <c:catAx>
        <c:axId val="46916736"/>
        <c:scaling>
          <c:orientation val="minMax"/>
        </c:scaling>
        <c:delete val="1"/>
        <c:axPos val="b"/>
        <c:majorTickMark val="none"/>
        <c:minorTickMark val="none"/>
        <c:tickLblPos val="nextTo"/>
        <c:crossAx val="46910848"/>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barChart>
        <c:barDir val="bar"/>
        <c:grouping val="stacked"/>
        <c:varyColors val="0"/>
        <c:ser>
          <c:idx val="0"/>
          <c:order val="0"/>
          <c:invertIfNegative val="0"/>
          <c:dPt>
            <c:idx val="0"/>
            <c:invertIfNegative val="0"/>
            <c:bubble3D val="0"/>
            <c:spPr>
              <a:solidFill>
                <a:srgbClr val="BF0101"/>
              </a:solidFill>
              <a:ln>
                <a:noFill/>
              </a:ln>
            </c:spPr>
          </c:dPt>
          <c:dPt>
            <c:idx val="1"/>
            <c:invertIfNegative val="0"/>
            <c:bubble3D val="0"/>
            <c:spPr>
              <a:solidFill>
                <a:schemeClr val="tx1"/>
              </a:solidFill>
            </c:spPr>
          </c:dPt>
          <c:val>
            <c:numRef>
              <c:f>Sheet1!$A$1:$B$1</c:f>
              <c:numCache>
                <c:formatCode>0</c:formatCode>
                <c:ptCount val="2"/>
                <c:pt idx="0">
                  <c:v>105</c:v>
                </c:pt>
                <c:pt idx="1">
                  <c:v>3</c:v>
                </c:pt>
              </c:numCache>
            </c:numRef>
          </c:val>
        </c:ser>
        <c:dLbls>
          <c:showLegendKey val="0"/>
          <c:showVal val="0"/>
          <c:showCatName val="0"/>
          <c:showSerName val="0"/>
          <c:showPercent val="0"/>
          <c:showBubbleSize val="0"/>
        </c:dLbls>
        <c:gapWidth val="150"/>
        <c:overlap val="100"/>
        <c:axId val="51831552"/>
        <c:axId val="51833088"/>
      </c:barChart>
      <c:catAx>
        <c:axId val="51831552"/>
        <c:scaling>
          <c:orientation val="minMax"/>
        </c:scaling>
        <c:delete val="1"/>
        <c:axPos val="l"/>
        <c:majorTickMark val="out"/>
        <c:minorTickMark val="none"/>
        <c:tickLblPos val="nextTo"/>
        <c:crossAx val="51833088"/>
        <c:crosses val="autoZero"/>
        <c:auto val="1"/>
        <c:lblAlgn val="ctr"/>
        <c:lblOffset val="100"/>
        <c:noMultiLvlLbl val="0"/>
      </c:catAx>
      <c:valAx>
        <c:axId val="51833088"/>
        <c:scaling>
          <c:orientation val="minMax"/>
        </c:scaling>
        <c:delete val="1"/>
        <c:axPos val="b"/>
        <c:majorGridlines/>
        <c:numFmt formatCode="0" sourceLinked="1"/>
        <c:majorTickMark val="out"/>
        <c:minorTickMark val="none"/>
        <c:tickLblPos val="nextTo"/>
        <c:crossAx val="5183155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75"/>
      <c:rotY val="0"/>
      <c:rAngAx val="0"/>
      <c:perspective val="30"/>
    </c:view3D>
    <c:floor>
      <c:thickness val="0"/>
    </c:floor>
    <c:sideWall>
      <c:thickness val="0"/>
    </c:sideWall>
    <c:backWall>
      <c:thickness val="0"/>
    </c:backWall>
    <c:plotArea>
      <c:layout>
        <c:manualLayout>
          <c:layoutTarget val="inner"/>
          <c:xMode val="edge"/>
          <c:yMode val="edge"/>
          <c:x val="0"/>
          <c:y val="0"/>
          <c:w val="1"/>
          <c:h val="1"/>
        </c:manualLayout>
      </c:layout>
      <c:pie3DChart>
        <c:varyColors val="1"/>
        <c:ser>
          <c:idx val="0"/>
          <c:order val="0"/>
          <c:tx>
            <c:strRef>
              <c:f>Sheet1!$B$1</c:f>
              <c:strCache>
                <c:ptCount val="1"/>
                <c:pt idx="0">
                  <c:v>Sales</c:v>
                </c:pt>
              </c:strCache>
            </c:strRef>
          </c:tx>
          <c:explosion val="6"/>
          <c:dPt>
            <c:idx val="0"/>
            <c:bubble3D val="0"/>
            <c:spPr>
              <a:solidFill>
                <a:schemeClr val="tx1"/>
              </a:solidFill>
            </c:spPr>
          </c:dPt>
          <c:dPt>
            <c:idx val="1"/>
            <c:bubble3D val="0"/>
            <c:spPr>
              <a:solidFill>
                <a:schemeClr val="bg1">
                  <a:lumMod val="65000"/>
                </a:schemeClr>
              </a:solidFill>
            </c:spPr>
          </c:dPt>
          <c:dPt>
            <c:idx val="2"/>
            <c:bubble3D val="0"/>
            <c:explosion val="11"/>
            <c:spPr>
              <a:solidFill>
                <a:schemeClr val="bg1">
                  <a:lumMod val="85000"/>
                </a:schemeClr>
              </a:solidFill>
            </c:spPr>
          </c:dPt>
          <c:dPt>
            <c:idx val="3"/>
            <c:bubble3D val="0"/>
            <c:explosion val="8"/>
            <c:spPr>
              <a:solidFill>
                <a:schemeClr val="tx1">
                  <a:lumMod val="50000"/>
                  <a:lumOff val="50000"/>
                </a:schemeClr>
              </a:solidFill>
            </c:spPr>
          </c:dPt>
          <c:dLbls>
            <c:dLbl>
              <c:idx val="0"/>
              <c:layout>
                <c:manualLayout>
                  <c:x val="-0.248815488029629"/>
                  <c:y val="1.8487436805087701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13438503327628801"/>
                  <c:y val="-0.240154388508063"/>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0.183932789945632"/>
                  <c:y val="-2.3447613809909201E-2"/>
                </c:manualLayout>
              </c:layout>
              <c:spPr/>
              <c:txPr>
                <a:bodyPr/>
                <a:lstStyle/>
                <a:p>
                  <a:pPr>
                    <a:defRPr b="1" i="0">
                      <a:solidFill>
                        <a:srgbClr val="000000"/>
                      </a:solidFill>
                    </a:defRPr>
                  </a:pPr>
                  <a:endParaRPr lang="en-US"/>
                </a:p>
              </c:txPr>
              <c:showLegendKey val="0"/>
              <c:showVal val="0"/>
              <c:showCatName val="1"/>
              <c:showSerName val="0"/>
              <c:showPercent val="1"/>
              <c:showBubbleSize val="0"/>
              <c:extLst>
                <c:ext xmlns:c15="http://schemas.microsoft.com/office/drawing/2012/chart" uri="{CE6537A1-D6FC-4f65-9D91-7224C49458BB}"/>
              </c:extLst>
            </c:dLbl>
            <c:dLbl>
              <c:idx val="3"/>
              <c:layout>
                <c:manualLayout>
                  <c:x val="0.13291634166931099"/>
                  <c:y val="0.177728165506923"/>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b="1" i="0">
                    <a:solidFill>
                      <a:schemeClr val="bg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Strong Agree</c:v>
                </c:pt>
                <c:pt idx="1">
                  <c:v>Some Agree</c:v>
                </c:pt>
                <c:pt idx="2">
                  <c:v>Some Dis</c:v>
                </c:pt>
                <c:pt idx="3">
                  <c:v>Strong Dis</c:v>
                </c:pt>
              </c:strCache>
            </c:strRef>
          </c:cat>
          <c:val>
            <c:numRef>
              <c:f>Sheet1!$B$2:$B$5</c:f>
              <c:numCache>
                <c:formatCode>General</c:formatCode>
                <c:ptCount val="4"/>
                <c:pt idx="0">
                  <c:v>230</c:v>
                </c:pt>
                <c:pt idx="1">
                  <c:v>112</c:v>
                </c:pt>
                <c:pt idx="2">
                  <c:v>73</c:v>
                </c:pt>
                <c:pt idx="3">
                  <c:v>92</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0.07186</cdr:x>
      <cdr:y>0.20773</cdr:y>
    </cdr:from>
    <cdr:to>
      <cdr:x>0.24554</cdr:x>
      <cdr:y>0.32463</cdr:y>
    </cdr:to>
    <cdr:sp macro="" textlink="">
      <cdr:nvSpPr>
        <cdr:cNvPr id="2" name="TextBox 1"/>
        <cdr:cNvSpPr txBox="1"/>
      </cdr:nvSpPr>
      <cdr:spPr>
        <a:xfrm xmlns:a="http://schemas.openxmlformats.org/drawingml/2006/main">
          <a:off x="301483" y="546927"/>
          <a:ext cx="72871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t>No</a:t>
          </a:r>
          <a:endParaRPr lang="en-US"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C07E7-8A84-004C-B07E-ACEF8CB65F91}" type="datetimeFigureOut">
              <a:rPr lang="en-US" smtClean="0"/>
              <a:t>7/3/2017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8DE0AF-73D5-B642-97D9-B7B7FC54259D}" type="slidenum">
              <a:rPr lang="en-US" smtClean="0"/>
              <a:t>‹#›</a:t>
            </a:fld>
            <a:endParaRPr lang="en-US"/>
          </a:p>
        </p:txBody>
      </p:sp>
    </p:spTree>
    <p:extLst>
      <p:ext uri="{BB962C8B-B14F-4D97-AF65-F5344CB8AC3E}">
        <p14:creationId xmlns:p14="http://schemas.microsoft.com/office/powerpoint/2010/main" val="3988517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4572000" cy="4114800"/>
          </a:xfrm>
        </p:spPr>
        <p:txBody>
          <a:bodyPr/>
          <a:lstStyle/>
          <a:p>
            <a:r>
              <a:rPr lang="en-US" sz="1400" b="1" dirty="0" smtClean="0"/>
              <a:t>Thank you for giving me the opportunity to once again update you on our Quiet Zone progress.</a:t>
            </a:r>
          </a:p>
          <a:p>
            <a:endParaRPr lang="en-US" sz="1400" b="1" dirty="0"/>
          </a:p>
        </p:txBody>
      </p:sp>
      <p:sp>
        <p:nvSpPr>
          <p:cNvPr id="4" name="Slide Number Placeholder 3"/>
          <p:cNvSpPr>
            <a:spLocks noGrp="1"/>
          </p:cNvSpPr>
          <p:nvPr>
            <p:ph type="sldNum" sz="quarter" idx="10"/>
          </p:nvPr>
        </p:nvSpPr>
        <p:spPr/>
        <p:txBody>
          <a:bodyPr/>
          <a:lstStyle/>
          <a:p>
            <a:fld id="{018DE0AF-73D5-B642-97D9-B7B7FC54259D}" type="slidenum">
              <a:rPr lang="en-US" smtClean="0"/>
              <a:t>1</a:t>
            </a:fld>
            <a:endParaRPr lang="en-US"/>
          </a:p>
        </p:txBody>
      </p:sp>
    </p:spTree>
    <p:extLst>
      <p:ext uri="{BB962C8B-B14F-4D97-AF65-F5344CB8AC3E}">
        <p14:creationId xmlns:p14="http://schemas.microsoft.com/office/powerpoint/2010/main" val="2923558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18DE0AF-73D5-B642-97D9-B7B7FC54259D}" type="slidenum">
              <a:rPr lang="en-US" smtClean="0"/>
              <a:t>10</a:t>
            </a:fld>
            <a:endParaRPr lang="en-US"/>
          </a:p>
        </p:txBody>
      </p:sp>
      <p:sp>
        <p:nvSpPr>
          <p:cNvPr id="5" name="Notes Placeholder 2"/>
          <p:cNvSpPr>
            <a:spLocks noGrp="1"/>
          </p:cNvSpPr>
          <p:nvPr>
            <p:ph type="body" idx="1"/>
          </p:nvPr>
        </p:nvSpPr>
        <p:spPr>
          <a:xfrm>
            <a:off x="1143000" y="4343400"/>
            <a:ext cx="5029200" cy="4114800"/>
          </a:xfrm>
        </p:spPr>
        <p:txBody>
          <a:bodyPr/>
          <a:lstStyle/>
          <a:p>
            <a:r>
              <a:rPr lang="en-US" sz="1400" b="1" dirty="0" smtClean="0"/>
              <a:t>70 </a:t>
            </a:r>
            <a:r>
              <a:rPr lang="en-US" sz="1400" b="1" dirty="0"/>
              <a:t>said the horns negatively affected their quality of life.   </a:t>
            </a:r>
          </a:p>
          <a:p>
            <a:endParaRPr lang="en-US" sz="1400" b="1" dirty="0"/>
          </a:p>
          <a:p>
            <a:r>
              <a:rPr lang="en-US" sz="1400" b="1" dirty="0"/>
              <a:t>We also collected some rather strong quotes like, “if my front porch was a workplace, OSHA would shut it down.”</a:t>
            </a:r>
          </a:p>
          <a:p>
            <a:endParaRPr lang="en-US" sz="1400" b="1" dirty="0"/>
          </a:p>
          <a:p>
            <a:endParaRPr lang="en-US" sz="1400" dirty="0"/>
          </a:p>
        </p:txBody>
      </p:sp>
    </p:spTree>
    <p:extLst>
      <p:ext uri="{BB962C8B-B14F-4D97-AF65-F5344CB8AC3E}">
        <p14:creationId xmlns:p14="http://schemas.microsoft.com/office/powerpoint/2010/main" val="3281462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18DE0AF-73D5-B642-97D9-B7B7FC54259D}" type="slidenum">
              <a:rPr lang="en-US" smtClean="0"/>
              <a:t>11</a:t>
            </a:fld>
            <a:endParaRPr lang="en-US"/>
          </a:p>
        </p:txBody>
      </p:sp>
      <p:sp>
        <p:nvSpPr>
          <p:cNvPr id="5" name="Notes Placeholder 2"/>
          <p:cNvSpPr>
            <a:spLocks noGrp="1"/>
          </p:cNvSpPr>
          <p:nvPr>
            <p:ph type="body" idx="1"/>
          </p:nvPr>
        </p:nvSpPr>
        <p:spPr>
          <a:xfrm>
            <a:off x="1143000" y="4247558"/>
            <a:ext cx="5231240" cy="4114800"/>
          </a:xfrm>
        </p:spPr>
        <p:txBody>
          <a:bodyPr/>
          <a:lstStyle/>
          <a:p>
            <a:endParaRPr lang="en-US" sz="1400" b="1" dirty="0" smtClean="0"/>
          </a:p>
          <a:p>
            <a:r>
              <a:rPr lang="en-US" sz="1400" b="1" dirty="0" smtClean="0"/>
              <a:t>We wanted to use yard signs to show support for the Quiet Zone was community-wide and not just along the tracks. </a:t>
            </a:r>
          </a:p>
          <a:p>
            <a:endParaRPr lang="en-US" sz="1400" b="1" dirty="0"/>
          </a:p>
          <a:p>
            <a:r>
              <a:rPr lang="en-US" sz="1400" b="1" dirty="0" smtClean="0"/>
              <a:t>So we distributed all 80 signs that we ordered, and had requests for many more from all over the village.  </a:t>
            </a:r>
          </a:p>
          <a:p>
            <a:endParaRPr lang="en-US" sz="1400" b="1" dirty="0"/>
          </a:p>
          <a:p>
            <a:r>
              <a:rPr lang="en-US" sz="1400" b="1" dirty="0" smtClean="0"/>
              <a:t>We only had a limited number of signs printed up because, at that time, the committee members were footing the bill for expenses related to the Quiet Zone work.  </a:t>
            </a:r>
          </a:p>
          <a:p>
            <a:endParaRPr lang="en-US" sz="1400" b="1" dirty="0"/>
          </a:p>
          <a:p>
            <a:r>
              <a:rPr lang="en-US" sz="1400" b="1" dirty="0" smtClean="0"/>
              <a:t>We could have used twice as many. </a:t>
            </a:r>
          </a:p>
          <a:p>
            <a:endParaRPr lang="en-US" sz="1400" b="1" dirty="0"/>
          </a:p>
          <a:p>
            <a:endParaRPr lang="en-US" sz="1400" b="1" dirty="0" smtClean="0"/>
          </a:p>
          <a:p>
            <a:endParaRPr lang="en-US" sz="1400" b="1" dirty="0"/>
          </a:p>
        </p:txBody>
      </p:sp>
    </p:spTree>
    <p:extLst>
      <p:ext uri="{BB962C8B-B14F-4D97-AF65-F5344CB8AC3E}">
        <p14:creationId xmlns:p14="http://schemas.microsoft.com/office/powerpoint/2010/main" val="3675232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4386" y="4343400"/>
            <a:ext cx="5117814" cy="4114800"/>
          </a:xfrm>
        </p:spPr>
        <p:txBody>
          <a:bodyPr/>
          <a:lstStyle/>
          <a:p>
            <a:r>
              <a:rPr lang="en-US" sz="1400" b="1" dirty="0" smtClean="0"/>
              <a:t>As the project started to gain traction, the grass roots organizing group was replaced </a:t>
            </a:r>
            <a:r>
              <a:rPr lang="en-US" sz="1400" b="1" dirty="0"/>
              <a:t>by a formal Village committee by Mayor </a:t>
            </a:r>
            <a:r>
              <a:rPr lang="en-US" sz="1400" b="1" dirty="0" smtClean="0"/>
              <a:t>Lofty in October. </a:t>
            </a:r>
          </a:p>
          <a:p>
            <a:endParaRPr lang="en-US" sz="1400" b="1" dirty="0"/>
          </a:p>
          <a:p>
            <a:r>
              <a:rPr lang="en-US" sz="1400" b="1" dirty="0" smtClean="0"/>
              <a:t>The group was named the “2016 </a:t>
            </a:r>
            <a:r>
              <a:rPr lang="en-US" sz="1400" b="1" dirty="0"/>
              <a:t>Special Committee for a Glendale Quiet </a:t>
            </a:r>
            <a:r>
              <a:rPr lang="en-US" sz="1400" b="1" dirty="0" smtClean="0"/>
              <a:t>Zone.”  Our task was to work out the </a:t>
            </a:r>
            <a:r>
              <a:rPr lang="en-US" sz="1400" b="1" dirty="0"/>
              <a:t>specifics of </a:t>
            </a:r>
            <a:r>
              <a:rPr lang="en-US" sz="1400" b="1" dirty="0" smtClean="0"/>
              <a:t>implementation and provide </a:t>
            </a:r>
            <a:r>
              <a:rPr lang="en-US" sz="1400" b="1" dirty="0"/>
              <a:t>information and public input to the Planning Commission and Council</a:t>
            </a:r>
            <a:r>
              <a:rPr lang="en-US" sz="1400" b="1" dirty="0" smtClean="0"/>
              <a:t>.</a:t>
            </a:r>
          </a:p>
          <a:p>
            <a:r>
              <a:rPr lang="en-US" sz="1400" b="1" dirty="0"/>
              <a:t> </a:t>
            </a:r>
          </a:p>
          <a:p>
            <a:r>
              <a:rPr lang="en-US" sz="1400" b="1" dirty="0" smtClean="0"/>
              <a:t>I serve as the chair, and the other members are Diane </a:t>
            </a:r>
            <a:r>
              <a:rPr lang="en-US" sz="1400" b="1" dirty="0"/>
              <a:t>Agricola, Dr. Rodger Brown, Jenny Dennis, Nancy Macenko, Susan McCormick and Peg Shardelow</a:t>
            </a:r>
            <a:r>
              <a:rPr lang="en-US" sz="1400" b="1" dirty="0" smtClean="0"/>
              <a:t>. Carol </a:t>
            </a:r>
            <a:r>
              <a:rPr lang="en-US" sz="1400" b="1" dirty="0" err="1" smtClean="0"/>
              <a:t>Beaird</a:t>
            </a:r>
            <a:r>
              <a:rPr lang="en-US" sz="1400" b="1" dirty="0" smtClean="0"/>
              <a:t> joined the group recently to serve as recording secretary.</a:t>
            </a:r>
          </a:p>
          <a:p>
            <a:endParaRPr lang="en-US" sz="1400" b="1" dirty="0"/>
          </a:p>
          <a:p>
            <a:r>
              <a:rPr lang="en-US" sz="1400" b="1" dirty="0" smtClean="0"/>
              <a:t>We have focused on the project management requirements of a Quiet Zone, especially the physical improvements at the crossings.  Also communications with residents, council and the planning commission, and fundraising.</a:t>
            </a:r>
          </a:p>
          <a:p>
            <a:endParaRPr lang="en-US" dirty="0"/>
          </a:p>
          <a:p>
            <a:endParaRPr lang="en-US" dirty="0" smtClean="0"/>
          </a:p>
          <a:p>
            <a:r>
              <a:rPr lang="en-US" dirty="0" smtClean="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18DE0AF-73D5-B642-97D9-B7B7FC54259D}" type="slidenum">
              <a:rPr lang="en-US" smtClean="0"/>
              <a:t>12</a:t>
            </a:fld>
            <a:endParaRPr lang="en-US"/>
          </a:p>
        </p:txBody>
      </p:sp>
    </p:spTree>
    <p:extLst>
      <p:ext uri="{BB962C8B-B14F-4D97-AF65-F5344CB8AC3E}">
        <p14:creationId xmlns:p14="http://schemas.microsoft.com/office/powerpoint/2010/main" val="3655282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4386" y="4343400"/>
            <a:ext cx="5117814" cy="4114800"/>
          </a:xfrm>
        </p:spPr>
        <p:txBody>
          <a:bodyPr/>
          <a:lstStyle/>
          <a:p>
            <a:r>
              <a:rPr lang="en-US" sz="1400" b="1" dirty="0" smtClean="0"/>
              <a:t>Since our official founding last October, the Quiet Zone Committee has held 6 committee meetings and presented 13 updates on our work to council and the planning commission.  This includes tonight’s meeting and the public meeting</a:t>
            </a:r>
            <a:r>
              <a:rPr lang="en-US" sz="1400" b="1" baseline="0" dirty="0" smtClean="0"/>
              <a:t> sponsored by the</a:t>
            </a:r>
            <a:r>
              <a:rPr lang="en-US" sz="1400" b="1" dirty="0" smtClean="0"/>
              <a:t> Planning Commission this</a:t>
            </a:r>
            <a:r>
              <a:rPr lang="en-US" sz="1400" b="1" baseline="0" dirty="0" smtClean="0"/>
              <a:t> past</a:t>
            </a:r>
            <a:r>
              <a:rPr lang="en-US" sz="1400" b="1" dirty="0" smtClean="0"/>
              <a:t> March. </a:t>
            </a:r>
          </a:p>
          <a:p>
            <a:endParaRPr lang="en-US" sz="1400" b="1" dirty="0"/>
          </a:p>
          <a:p>
            <a:r>
              <a:rPr lang="en-US" sz="1400" b="1" dirty="0" smtClean="0"/>
              <a:t>In all cases, the proceedings of these public meetings are a matter of public record and minutes are available on the village website.  </a:t>
            </a:r>
            <a:endParaRPr lang="en-US" sz="1400" b="1" dirty="0"/>
          </a:p>
        </p:txBody>
      </p:sp>
      <p:sp>
        <p:nvSpPr>
          <p:cNvPr id="4" name="Slide Number Placeholder 3"/>
          <p:cNvSpPr>
            <a:spLocks noGrp="1"/>
          </p:cNvSpPr>
          <p:nvPr>
            <p:ph type="sldNum" sz="quarter" idx="10"/>
          </p:nvPr>
        </p:nvSpPr>
        <p:spPr/>
        <p:txBody>
          <a:bodyPr/>
          <a:lstStyle/>
          <a:p>
            <a:fld id="{018DE0AF-73D5-B642-97D9-B7B7FC54259D}" type="slidenum">
              <a:rPr lang="en-US" smtClean="0"/>
              <a:t>13</a:t>
            </a:fld>
            <a:endParaRPr lang="en-US"/>
          </a:p>
        </p:txBody>
      </p:sp>
    </p:spTree>
    <p:extLst>
      <p:ext uri="{BB962C8B-B14F-4D97-AF65-F5344CB8AC3E}">
        <p14:creationId xmlns:p14="http://schemas.microsoft.com/office/powerpoint/2010/main" val="4201312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4386" y="4343400"/>
            <a:ext cx="5117814" cy="4114800"/>
          </a:xfrm>
        </p:spPr>
        <p:txBody>
          <a:bodyPr/>
          <a:lstStyle/>
          <a:p>
            <a:r>
              <a:rPr lang="en-US" sz="1400" b="1" dirty="0" smtClean="0"/>
              <a:t>In addition to those 19 public presentations, we also increased communications to neighbors.</a:t>
            </a:r>
          </a:p>
          <a:p>
            <a:endParaRPr lang="en-US" sz="1400" b="1" dirty="0"/>
          </a:p>
          <a:p>
            <a:r>
              <a:rPr lang="en-US" sz="1400" b="1" dirty="0" smtClean="0"/>
              <a:t>We relied heavily on village </a:t>
            </a:r>
            <a:r>
              <a:rPr lang="en-US" sz="1400" b="1" dirty="0" err="1" smtClean="0"/>
              <a:t>eblasts</a:t>
            </a:r>
            <a:r>
              <a:rPr lang="en-US" sz="1400" b="1" dirty="0" smtClean="0"/>
              <a:t> to report our progress.  We also sent two community updates, a survey, and a fundraising update to every home. </a:t>
            </a:r>
          </a:p>
          <a:p>
            <a:endParaRPr lang="en-US" sz="1400" b="1" dirty="0" smtClean="0"/>
          </a:p>
          <a:p>
            <a:r>
              <a:rPr lang="en-US" sz="1400" b="1" dirty="0" smtClean="0"/>
              <a:t>At the same time, we created a Facebook page that now, routinely reaches 350.  And we responded to 12 emails asking for updates and clarification – information that we also shared in community updates or on Facebook.</a:t>
            </a:r>
          </a:p>
          <a:p>
            <a:endParaRPr lang="en-US" sz="1400" b="1" dirty="0"/>
          </a:p>
          <a:p>
            <a:r>
              <a:rPr lang="en-US" sz="1400" b="1" dirty="0" smtClean="0"/>
              <a:t>Our goal was to involve the community, even at the risk of over- communicating.</a:t>
            </a:r>
            <a:endParaRPr lang="en-US" sz="1400" b="1" dirty="0"/>
          </a:p>
        </p:txBody>
      </p:sp>
      <p:sp>
        <p:nvSpPr>
          <p:cNvPr id="4" name="Slide Number Placeholder 3"/>
          <p:cNvSpPr>
            <a:spLocks noGrp="1"/>
          </p:cNvSpPr>
          <p:nvPr>
            <p:ph type="sldNum" sz="quarter" idx="10"/>
          </p:nvPr>
        </p:nvSpPr>
        <p:spPr/>
        <p:txBody>
          <a:bodyPr/>
          <a:lstStyle/>
          <a:p>
            <a:fld id="{018DE0AF-73D5-B642-97D9-B7B7FC54259D}" type="slidenum">
              <a:rPr lang="en-US" smtClean="0"/>
              <a:t>14</a:t>
            </a:fld>
            <a:endParaRPr lang="en-US"/>
          </a:p>
        </p:txBody>
      </p:sp>
    </p:spTree>
    <p:extLst>
      <p:ext uri="{BB962C8B-B14F-4D97-AF65-F5344CB8AC3E}">
        <p14:creationId xmlns:p14="http://schemas.microsoft.com/office/powerpoint/2010/main" val="4201312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5029200" cy="4114800"/>
          </a:xfrm>
        </p:spPr>
        <p:txBody>
          <a:bodyPr/>
          <a:lstStyle/>
          <a:p>
            <a:r>
              <a:rPr lang="en-US" sz="1400" b="1" dirty="0" smtClean="0"/>
              <a:t>In February, we created a survey for residents.  It had a dozen questions, that attempted to gauge how homeowners felt about the Quiet Zone.</a:t>
            </a:r>
          </a:p>
          <a:p>
            <a:endParaRPr lang="en-US" sz="1400" b="1" dirty="0"/>
          </a:p>
          <a:p>
            <a:r>
              <a:rPr lang="en-US" sz="1400" b="1" dirty="0" smtClean="0"/>
              <a:t>Typically, a survey is considered valid with at least 10% participation.  We had far more responses than that.</a:t>
            </a:r>
            <a:endParaRPr lang="en-US" sz="1400" b="1" dirty="0"/>
          </a:p>
          <a:p>
            <a:r>
              <a:rPr lang="en-US" sz="1400" b="1" dirty="0" smtClean="0"/>
              <a:t>We opened the surveys and tallied them at the public committee meeting in February.</a:t>
            </a:r>
          </a:p>
          <a:p>
            <a:endParaRPr lang="en-US" sz="1400" b="1" dirty="0"/>
          </a:p>
          <a:p>
            <a:r>
              <a:rPr lang="en-US" sz="1400" b="1" dirty="0" smtClean="0"/>
              <a:t>Here is what we learned.</a:t>
            </a:r>
          </a:p>
          <a:p>
            <a:endParaRPr lang="en-US" dirty="0"/>
          </a:p>
        </p:txBody>
      </p:sp>
      <p:sp>
        <p:nvSpPr>
          <p:cNvPr id="4" name="Slide Number Placeholder 3"/>
          <p:cNvSpPr>
            <a:spLocks noGrp="1"/>
          </p:cNvSpPr>
          <p:nvPr>
            <p:ph type="sldNum" sz="quarter" idx="10"/>
          </p:nvPr>
        </p:nvSpPr>
        <p:spPr/>
        <p:txBody>
          <a:bodyPr/>
          <a:lstStyle/>
          <a:p>
            <a:fld id="{018DE0AF-73D5-B642-97D9-B7B7FC54259D}" type="slidenum">
              <a:rPr lang="en-US" smtClean="0"/>
              <a:t>15</a:t>
            </a:fld>
            <a:endParaRPr lang="en-US"/>
          </a:p>
        </p:txBody>
      </p:sp>
    </p:spTree>
    <p:extLst>
      <p:ext uri="{BB962C8B-B14F-4D97-AF65-F5344CB8AC3E}">
        <p14:creationId xmlns:p14="http://schemas.microsoft.com/office/powerpoint/2010/main" val="3389229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2999" y="4343400"/>
            <a:ext cx="5483937" cy="4114800"/>
          </a:xfrm>
        </p:spPr>
        <p:txBody>
          <a:bodyPr/>
          <a:lstStyle/>
          <a:p>
            <a:r>
              <a:rPr lang="en-US" sz="1400" b="1" dirty="0" smtClean="0"/>
              <a:t>Of those responding, more than two thirds supported a Quiet Zone.  </a:t>
            </a:r>
          </a:p>
          <a:p>
            <a:endParaRPr lang="en-US" sz="1400" b="1" u="sng" dirty="0"/>
          </a:p>
          <a:p>
            <a:r>
              <a:rPr lang="en-US" sz="1400" b="1" dirty="0" smtClean="0"/>
              <a:t>98% said they hear the horns</a:t>
            </a:r>
          </a:p>
          <a:p>
            <a:r>
              <a:rPr lang="en-US" sz="1400" b="1" dirty="0" smtClean="0"/>
              <a:t>46% said the horns negatively affect life in Glendale</a:t>
            </a:r>
          </a:p>
          <a:p>
            <a:r>
              <a:rPr lang="en-US" sz="1400" b="1" dirty="0" smtClean="0"/>
              <a:t>70% said horns affect property values negatively</a:t>
            </a:r>
          </a:p>
          <a:p>
            <a:r>
              <a:rPr lang="en-US" sz="1400" b="1" dirty="0" smtClean="0"/>
              <a:t>67% supported closing Albion and moving the pedestrian crossing</a:t>
            </a:r>
          </a:p>
          <a:p>
            <a:r>
              <a:rPr lang="en-US" sz="1400" b="1" dirty="0" smtClean="0"/>
              <a:t>And 59% supported the village funding the Quiet Zone up to $150,000.</a:t>
            </a:r>
            <a:endParaRPr lang="en-US" sz="1400" b="1" dirty="0"/>
          </a:p>
        </p:txBody>
      </p:sp>
      <p:sp>
        <p:nvSpPr>
          <p:cNvPr id="4" name="Slide Number Placeholder 3"/>
          <p:cNvSpPr>
            <a:spLocks noGrp="1"/>
          </p:cNvSpPr>
          <p:nvPr>
            <p:ph type="sldNum" sz="quarter" idx="10"/>
          </p:nvPr>
        </p:nvSpPr>
        <p:spPr/>
        <p:txBody>
          <a:bodyPr/>
          <a:lstStyle/>
          <a:p>
            <a:fld id="{F6975986-0DAC-4BEA-8341-682163800548}" type="slidenum">
              <a:rPr lang="en-US" smtClean="0"/>
              <a:t>16</a:t>
            </a:fld>
            <a:endParaRPr lang="en-US"/>
          </a:p>
        </p:txBody>
      </p:sp>
    </p:spTree>
    <p:extLst>
      <p:ext uri="{BB962C8B-B14F-4D97-AF65-F5344CB8AC3E}">
        <p14:creationId xmlns:p14="http://schemas.microsoft.com/office/powerpoint/2010/main" val="2607918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5029200" cy="4114800"/>
          </a:xfrm>
        </p:spPr>
        <p:txBody>
          <a:bodyPr/>
          <a:lstStyle/>
          <a:p>
            <a:r>
              <a:rPr lang="en-US" sz="1400" b="1" dirty="0" smtClean="0"/>
              <a:t>After a public hearing on the improvements required for a Quiet Zone, including concepts for landscaping at the Albion crossing, a design of the new walkway, and the ornamental fence at the municipal parking lot, </a:t>
            </a:r>
          </a:p>
          <a:p>
            <a:r>
              <a:rPr lang="en-US" sz="1400" b="1" dirty="0" smtClean="0"/>
              <a:t>the Glendale </a:t>
            </a:r>
            <a:r>
              <a:rPr lang="en-US" sz="1400" b="1" dirty="0"/>
              <a:t>Planning and Historic Preservation Commission </a:t>
            </a:r>
            <a:r>
              <a:rPr lang="en-US" sz="1400" b="1" dirty="0" smtClean="0"/>
              <a:t>voted </a:t>
            </a:r>
            <a:r>
              <a:rPr lang="en-US" sz="1400" b="1" dirty="0"/>
              <a:t>unanimously </a:t>
            </a:r>
            <a:r>
              <a:rPr lang="en-US" sz="1400" b="1" dirty="0" smtClean="0"/>
              <a:t>to </a:t>
            </a:r>
            <a:r>
              <a:rPr lang="en-US" sz="1400" b="1" dirty="0"/>
              <a:t>formally approve the Resolution of Recommendation to Village </a:t>
            </a:r>
            <a:r>
              <a:rPr lang="en-US" sz="1400" b="1" dirty="0" smtClean="0"/>
              <a:t>Council. </a:t>
            </a:r>
          </a:p>
          <a:p>
            <a:endParaRPr lang="en-US" sz="1400" b="1" dirty="0"/>
          </a:p>
          <a:p>
            <a:r>
              <a:rPr lang="en-US" sz="1400" b="1" dirty="0" smtClean="0"/>
              <a:t>And our work had cleared the first legislative step.</a:t>
            </a:r>
          </a:p>
          <a:p>
            <a:endParaRPr lang="en-US" sz="1400" b="1"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018DE0AF-73D5-B642-97D9-B7B7FC54259D}" type="slidenum">
              <a:rPr lang="en-US" smtClean="0"/>
              <a:t>17</a:t>
            </a:fld>
            <a:endParaRPr lang="en-US"/>
          </a:p>
        </p:txBody>
      </p:sp>
    </p:spTree>
    <p:extLst>
      <p:ext uri="{BB962C8B-B14F-4D97-AF65-F5344CB8AC3E}">
        <p14:creationId xmlns:p14="http://schemas.microsoft.com/office/powerpoint/2010/main" val="3389229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5029200" cy="4114800"/>
          </a:xfrm>
        </p:spPr>
        <p:txBody>
          <a:bodyPr/>
          <a:lstStyle/>
          <a:p>
            <a:r>
              <a:rPr lang="en-US" sz="1400" b="1" dirty="0" smtClean="0"/>
              <a:t>When Council received the Quiet Zone proposal, it voted to consider it as a committee of the whole, rather than by several different committees.</a:t>
            </a:r>
          </a:p>
          <a:p>
            <a:endParaRPr lang="en-US" sz="1400" b="1" dirty="0"/>
          </a:p>
          <a:p>
            <a:r>
              <a:rPr lang="en-US" sz="1400" b="1" dirty="0" smtClean="0"/>
              <a:t>In its first look at the proposal, Council asked for clarity on five issues.</a:t>
            </a:r>
          </a:p>
          <a:p>
            <a:endParaRPr lang="en-US" sz="1400" b="1" dirty="0" smtClean="0"/>
          </a:p>
          <a:p>
            <a:r>
              <a:rPr lang="en-US" sz="1400" b="1" dirty="0" smtClean="0"/>
              <a:t>The first was the effect closing Albion would have on traffic flows. </a:t>
            </a:r>
          </a:p>
          <a:p>
            <a:endParaRPr lang="en-US" sz="1400" b="1" dirty="0"/>
          </a:p>
          <a:p>
            <a:r>
              <a:rPr lang="en-US" sz="1400" b="1" dirty="0" smtClean="0"/>
              <a:t>In deference to a concern raised about the water main under Albion,  Council also wanted to know if closing the crossing could in any way impact fire safety.</a:t>
            </a:r>
          </a:p>
          <a:p>
            <a:endParaRPr lang="en-US" dirty="0"/>
          </a:p>
          <a:p>
            <a:endParaRPr lang="en-US" dirty="0" smtClean="0"/>
          </a:p>
        </p:txBody>
      </p:sp>
      <p:sp>
        <p:nvSpPr>
          <p:cNvPr id="4" name="Slide Number Placeholder 3"/>
          <p:cNvSpPr>
            <a:spLocks noGrp="1"/>
          </p:cNvSpPr>
          <p:nvPr>
            <p:ph type="sldNum" sz="quarter" idx="10"/>
          </p:nvPr>
        </p:nvSpPr>
        <p:spPr/>
        <p:txBody>
          <a:bodyPr/>
          <a:lstStyle/>
          <a:p>
            <a:fld id="{018DE0AF-73D5-B642-97D9-B7B7FC54259D}" type="slidenum">
              <a:rPr lang="en-US" smtClean="0"/>
              <a:t>18</a:t>
            </a:fld>
            <a:endParaRPr lang="en-US"/>
          </a:p>
        </p:txBody>
      </p:sp>
    </p:spTree>
    <p:extLst>
      <p:ext uri="{BB962C8B-B14F-4D97-AF65-F5344CB8AC3E}">
        <p14:creationId xmlns:p14="http://schemas.microsoft.com/office/powerpoint/2010/main" val="1588486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4572000" cy="4114800"/>
          </a:xfrm>
        </p:spPr>
        <p:txBody>
          <a:bodyPr/>
          <a:lstStyle/>
          <a:p>
            <a:r>
              <a:rPr lang="en-US" sz="1400" b="1" dirty="0" smtClean="0"/>
              <a:t>To the first point, Council authorized an independent test closing of Albion.</a:t>
            </a:r>
          </a:p>
          <a:p>
            <a:endParaRPr lang="en-US" sz="1400" b="1" dirty="0"/>
          </a:p>
          <a:p>
            <a:r>
              <a:rPr lang="en-US" sz="1400" b="1" dirty="0" smtClean="0"/>
              <a:t>Engineers conducted that study over a three week period in May.  Cameras captured traffic at three intersections at various points of the day and week.  </a:t>
            </a:r>
          </a:p>
          <a:p>
            <a:endParaRPr lang="en-US" sz="1400" b="1" dirty="0" smtClean="0"/>
          </a:p>
          <a:p>
            <a:r>
              <a:rPr lang="en-US" sz="1400" b="1" dirty="0" smtClean="0"/>
              <a:t>The top line results indicated no significant increase in wait times with the </a:t>
            </a:r>
            <a:r>
              <a:rPr lang="en-US" sz="1400" b="1" dirty="0"/>
              <a:t>crossing closed. </a:t>
            </a:r>
            <a:r>
              <a:rPr lang="en-US" sz="1400" b="1" dirty="0" smtClean="0"/>
              <a:t> </a:t>
            </a:r>
          </a:p>
          <a:p>
            <a:endParaRPr lang="en-US" sz="1400" b="1" dirty="0"/>
          </a:p>
          <a:p>
            <a:r>
              <a:rPr lang="en-US" sz="1400" b="1" dirty="0" smtClean="0"/>
              <a:t>Mark </a:t>
            </a:r>
            <a:r>
              <a:rPr lang="en-US" sz="1400" b="1" dirty="0" err="1" smtClean="0"/>
              <a:t>Nolt</a:t>
            </a:r>
            <a:r>
              <a:rPr lang="en-US" sz="1400" b="1" dirty="0"/>
              <a:t> </a:t>
            </a:r>
            <a:r>
              <a:rPr lang="en-US" sz="1400" b="1" dirty="0" smtClean="0"/>
              <a:t>from The </a:t>
            </a:r>
            <a:r>
              <a:rPr lang="en-US" sz="1400" b="1" dirty="0" err="1"/>
              <a:t>Kleingers</a:t>
            </a:r>
            <a:r>
              <a:rPr lang="en-US" sz="1400" b="1" dirty="0"/>
              <a:t> Group, </a:t>
            </a:r>
            <a:r>
              <a:rPr lang="en-US" sz="1400" b="1" dirty="0" smtClean="0"/>
              <a:t>which conducted the test, will present further information in a couple of minutes. </a:t>
            </a:r>
          </a:p>
          <a:p>
            <a:endParaRPr lang="en-US" sz="1400" b="1" dirty="0"/>
          </a:p>
          <a:p>
            <a:r>
              <a:rPr lang="en-US" sz="1400" b="1" dirty="0" smtClean="0"/>
              <a:t>As for the effect closing the Albion and fire safety, Fire Chief Kevin Hardwick confirmed it would have no impact on the Village’s ability to fight fires.</a:t>
            </a:r>
          </a:p>
          <a:p>
            <a:endParaRPr lang="en-US" sz="1400" b="1" dirty="0" smtClean="0"/>
          </a:p>
          <a:p>
            <a:endParaRPr lang="en-US" sz="1400" dirty="0"/>
          </a:p>
        </p:txBody>
      </p:sp>
      <p:sp>
        <p:nvSpPr>
          <p:cNvPr id="4" name="Slide Number Placeholder 3"/>
          <p:cNvSpPr>
            <a:spLocks noGrp="1"/>
          </p:cNvSpPr>
          <p:nvPr>
            <p:ph type="sldNum" sz="quarter" idx="10"/>
          </p:nvPr>
        </p:nvSpPr>
        <p:spPr/>
        <p:txBody>
          <a:bodyPr/>
          <a:lstStyle/>
          <a:p>
            <a:fld id="{018DE0AF-73D5-B642-97D9-B7B7FC54259D}" type="slidenum">
              <a:rPr lang="en-US" smtClean="0"/>
              <a:t>19</a:t>
            </a:fld>
            <a:endParaRPr lang="en-US"/>
          </a:p>
        </p:txBody>
      </p:sp>
    </p:spTree>
    <p:extLst>
      <p:ext uri="{BB962C8B-B14F-4D97-AF65-F5344CB8AC3E}">
        <p14:creationId xmlns:p14="http://schemas.microsoft.com/office/powerpoint/2010/main" val="401967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4572000" cy="4114800"/>
          </a:xfrm>
        </p:spPr>
        <p:txBody>
          <a:bodyPr/>
          <a:lstStyle/>
          <a:p>
            <a:r>
              <a:rPr lang="en-US" sz="1400" b="1" dirty="0" smtClean="0"/>
              <a:t>Glendale </a:t>
            </a:r>
            <a:r>
              <a:rPr lang="en-US" sz="1400" b="1" dirty="0"/>
              <a:t>has been investigating a Quiet Zone </a:t>
            </a:r>
            <a:r>
              <a:rPr lang="en-US" sz="1400" b="1" dirty="0" smtClean="0"/>
              <a:t>since </a:t>
            </a:r>
            <a:r>
              <a:rPr lang="en-US" sz="1400" b="1" dirty="0"/>
              <a:t>at </a:t>
            </a:r>
            <a:r>
              <a:rPr lang="en-US" sz="1400" b="1" dirty="0" smtClean="0"/>
              <a:t>least the year </a:t>
            </a:r>
            <a:r>
              <a:rPr lang="en-US" sz="1400" b="1" dirty="0"/>
              <a:t>2000.</a:t>
            </a:r>
          </a:p>
          <a:p>
            <a:endParaRPr lang="en-US" sz="1400" b="1" dirty="0"/>
          </a:p>
          <a:p>
            <a:r>
              <a:rPr lang="en-US" sz="1400" b="1" dirty="0"/>
              <a:t>But I want to talk about our current efforts, which </a:t>
            </a:r>
            <a:r>
              <a:rPr lang="en-US" sz="1400" b="1" dirty="0" smtClean="0"/>
              <a:t>began a little over a year ago.</a:t>
            </a:r>
            <a:endParaRPr lang="en-US" sz="1400" b="1" dirty="0"/>
          </a:p>
        </p:txBody>
      </p:sp>
      <p:sp>
        <p:nvSpPr>
          <p:cNvPr id="4" name="Slide Number Placeholder 3"/>
          <p:cNvSpPr>
            <a:spLocks noGrp="1"/>
          </p:cNvSpPr>
          <p:nvPr>
            <p:ph type="sldNum" sz="quarter" idx="10"/>
          </p:nvPr>
        </p:nvSpPr>
        <p:spPr/>
        <p:txBody>
          <a:bodyPr/>
          <a:lstStyle/>
          <a:p>
            <a:fld id="{018DE0AF-73D5-B642-97D9-B7B7FC54259D}" type="slidenum">
              <a:rPr lang="en-US" smtClean="0"/>
              <a:t>2</a:t>
            </a:fld>
            <a:endParaRPr lang="en-US"/>
          </a:p>
        </p:txBody>
      </p:sp>
    </p:spTree>
    <p:extLst>
      <p:ext uri="{BB962C8B-B14F-4D97-AF65-F5344CB8AC3E}">
        <p14:creationId xmlns:p14="http://schemas.microsoft.com/office/powerpoint/2010/main" val="313611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4572000" cy="4114800"/>
          </a:xfrm>
        </p:spPr>
        <p:txBody>
          <a:bodyPr/>
          <a:lstStyle/>
          <a:p>
            <a:r>
              <a:rPr lang="en-US" sz="1400" b="1" dirty="0" smtClean="0"/>
              <a:t>The second point raised by Council was whether an ornamental fence placed alongside the municipal parking lot could have the potential to entrap pedestrians near the tracks.</a:t>
            </a:r>
          </a:p>
          <a:p>
            <a:endParaRPr lang="en-US" dirty="0"/>
          </a:p>
          <a:p>
            <a:endParaRPr lang="en-US" dirty="0"/>
          </a:p>
        </p:txBody>
      </p:sp>
      <p:sp>
        <p:nvSpPr>
          <p:cNvPr id="4" name="Slide Number Placeholder 3"/>
          <p:cNvSpPr>
            <a:spLocks noGrp="1"/>
          </p:cNvSpPr>
          <p:nvPr>
            <p:ph type="sldNum" sz="quarter" idx="10"/>
          </p:nvPr>
        </p:nvSpPr>
        <p:spPr/>
        <p:txBody>
          <a:bodyPr/>
          <a:lstStyle/>
          <a:p>
            <a:fld id="{018DE0AF-73D5-B642-97D9-B7B7FC54259D}" type="slidenum">
              <a:rPr lang="en-US" smtClean="0"/>
              <a:t>20</a:t>
            </a:fld>
            <a:endParaRPr lang="en-US"/>
          </a:p>
        </p:txBody>
      </p:sp>
    </p:spTree>
    <p:extLst>
      <p:ext uri="{BB962C8B-B14F-4D97-AF65-F5344CB8AC3E}">
        <p14:creationId xmlns:p14="http://schemas.microsoft.com/office/powerpoint/2010/main" val="1882746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5029200" cy="4114800"/>
          </a:xfrm>
        </p:spPr>
        <p:txBody>
          <a:bodyPr/>
          <a:lstStyle/>
          <a:p>
            <a:r>
              <a:rPr lang="en-US" sz="1400" b="1" dirty="0" smtClean="0"/>
              <a:t>The proposed ornamental fence will be installed at least 15 feet from the east track.</a:t>
            </a:r>
          </a:p>
          <a:p>
            <a:endParaRPr lang="en-US" sz="1400" b="1" dirty="0" smtClean="0"/>
          </a:p>
          <a:p>
            <a:r>
              <a:rPr lang="en-US" sz="1400" b="1" dirty="0" smtClean="0"/>
              <a:t>The fence running parallel behind the depot is installed nearly 20 feet away from the west track.</a:t>
            </a:r>
          </a:p>
          <a:p>
            <a:endParaRPr lang="en-US" sz="1400" b="1" dirty="0" smtClean="0"/>
          </a:p>
          <a:p>
            <a:r>
              <a:rPr lang="en-US" sz="1400" b="1" dirty="0" smtClean="0"/>
              <a:t>Village officials tested the placement of the two fences and concluded there is no reasonable cause for anyone to be entrapped during passing trains.</a:t>
            </a:r>
          </a:p>
          <a:p>
            <a:endParaRPr lang="en-US" sz="1400" b="1" dirty="0"/>
          </a:p>
        </p:txBody>
      </p:sp>
      <p:sp>
        <p:nvSpPr>
          <p:cNvPr id="4" name="Slide Number Placeholder 3"/>
          <p:cNvSpPr>
            <a:spLocks noGrp="1"/>
          </p:cNvSpPr>
          <p:nvPr>
            <p:ph type="sldNum" sz="quarter" idx="10"/>
          </p:nvPr>
        </p:nvSpPr>
        <p:spPr/>
        <p:txBody>
          <a:bodyPr/>
          <a:lstStyle/>
          <a:p>
            <a:fld id="{018DE0AF-73D5-B642-97D9-B7B7FC54259D}" type="slidenum">
              <a:rPr lang="en-US" smtClean="0"/>
              <a:t>21</a:t>
            </a:fld>
            <a:endParaRPr lang="en-US"/>
          </a:p>
        </p:txBody>
      </p:sp>
    </p:spTree>
    <p:extLst>
      <p:ext uri="{BB962C8B-B14F-4D97-AF65-F5344CB8AC3E}">
        <p14:creationId xmlns:p14="http://schemas.microsoft.com/office/powerpoint/2010/main" val="357100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4572000" cy="4114800"/>
          </a:xfrm>
        </p:spPr>
        <p:txBody>
          <a:bodyPr/>
          <a:lstStyle/>
          <a:p>
            <a:r>
              <a:rPr lang="en-US" sz="1400" b="1" dirty="0" smtClean="0"/>
              <a:t>A third point raised by Council concerned the business support for the Quiet Zone.</a:t>
            </a:r>
          </a:p>
          <a:p>
            <a:endParaRPr lang="en-US" dirty="0"/>
          </a:p>
          <a:p>
            <a:endParaRPr lang="en-US" dirty="0"/>
          </a:p>
        </p:txBody>
      </p:sp>
      <p:sp>
        <p:nvSpPr>
          <p:cNvPr id="4" name="Slide Number Placeholder 3"/>
          <p:cNvSpPr>
            <a:spLocks noGrp="1"/>
          </p:cNvSpPr>
          <p:nvPr>
            <p:ph type="sldNum" sz="quarter" idx="10"/>
          </p:nvPr>
        </p:nvSpPr>
        <p:spPr/>
        <p:txBody>
          <a:bodyPr/>
          <a:lstStyle/>
          <a:p>
            <a:fld id="{018DE0AF-73D5-B642-97D9-B7B7FC54259D}" type="slidenum">
              <a:rPr lang="en-US" smtClean="0"/>
              <a:t>22</a:t>
            </a:fld>
            <a:endParaRPr lang="en-US"/>
          </a:p>
        </p:txBody>
      </p:sp>
    </p:spTree>
    <p:extLst>
      <p:ext uri="{BB962C8B-B14F-4D97-AF65-F5344CB8AC3E}">
        <p14:creationId xmlns:p14="http://schemas.microsoft.com/office/powerpoint/2010/main" val="4265078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4572000" cy="4114800"/>
          </a:xfrm>
        </p:spPr>
        <p:txBody>
          <a:bodyPr/>
          <a:lstStyle/>
          <a:p>
            <a:r>
              <a:rPr lang="en-US" sz="1400" b="1" dirty="0" smtClean="0"/>
              <a:t>Last October, owners of 11 businesses on or near the village square were asked if they support a Quiet Zone.  All said they did.</a:t>
            </a:r>
          </a:p>
          <a:p>
            <a:endParaRPr lang="en-US" sz="1400" b="1" dirty="0"/>
          </a:p>
          <a:p>
            <a:r>
              <a:rPr lang="en-US" sz="1400" b="1" dirty="0" smtClean="0"/>
              <a:t>The six that have asterisks next to their names, agreed to display a yard sign as well.</a:t>
            </a:r>
          </a:p>
          <a:p>
            <a:endParaRPr lang="en-US" sz="1400" b="1" dirty="0"/>
          </a:p>
          <a:p>
            <a:r>
              <a:rPr lang="en-US" sz="1400" b="1" dirty="0" smtClean="0"/>
              <a:t>Subsequently, Council directed the Vice Mayor to survey all members of the Glendale Chamber of Commerce about their support of the Quiet Zone.  We have not yet been made aware of those results.</a:t>
            </a:r>
          </a:p>
          <a:p>
            <a:endParaRPr lang="en-US" dirty="0"/>
          </a:p>
        </p:txBody>
      </p:sp>
      <p:sp>
        <p:nvSpPr>
          <p:cNvPr id="4" name="Slide Number Placeholder 3"/>
          <p:cNvSpPr>
            <a:spLocks noGrp="1"/>
          </p:cNvSpPr>
          <p:nvPr>
            <p:ph type="sldNum" sz="quarter" idx="10"/>
          </p:nvPr>
        </p:nvSpPr>
        <p:spPr/>
        <p:txBody>
          <a:bodyPr/>
          <a:lstStyle/>
          <a:p>
            <a:fld id="{018DE0AF-73D5-B642-97D9-B7B7FC54259D}" type="slidenum">
              <a:rPr lang="en-US" smtClean="0"/>
              <a:t>23</a:t>
            </a:fld>
            <a:endParaRPr lang="en-US"/>
          </a:p>
        </p:txBody>
      </p:sp>
    </p:spTree>
    <p:extLst>
      <p:ext uri="{BB962C8B-B14F-4D97-AF65-F5344CB8AC3E}">
        <p14:creationId xmlns:p14="http://schemas.microsoft.com/office/powerpoint/2010/main" val="2581042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5029200" cy="4114800"/>
          </a:xfrm>
        </p:spPr>
        <p:txBody>
          <a:bodyPr/>
          <a:lstStyle/>
          <a:p>
            <a:r>
              <a:rPr lang="en-US" sz="1400" b="1" dirty="0" smtClean="0"/>
              <a:t>The fourth question raised by Council requested information on the process used by the Federal Railroad Administration to designate a Quiet Zone.</a:t>
            </a:r>
          </a:p>
          <a:p>
            <a:endParaRPr lang="en-US" sz="1400" b="1" dirty="0"/>
          </a:p>
          <a:p>
            <a:r>
              <a:rPr lang="en-US" sz="1400" b="1" dirty="0" smtClean="0"/>
              <a:t>Here are the steps</a:t>
            </a:r>
            <a:r>
              <a:rPr lang="is-IS" sz="1400" b="1" dirty="0" smtClean="0"/>
              <a:t>…</a:t>
            </a:r>
            <a:endParaRPr lang="en-US" sz="1400" b="1" dirty="0" smtClean="0"/>
          </a:p>
          <a:p>
            <a:endParaRPr lang="en-US" sz="1400" b="1" dirty="0"/>
          </a:p>
          <a:p>
            <a:endParaRPr lang="en-US" sz="1400" b="1"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018DE0AF-73D5-B642-97D9-B7B7FC54259D}" type="slidenum">
              <a:rPr lang="en-US" smtClean="0"/>
              <a:t>24</a:t>
            </a:fld>
            <a:endParaRPr lang="en-US"/>
          </a:p>
        </p:txBody>
      </p:sp>
    </p:spTree>
    <p:extLst>
      <p:ext uri="{BB962C8B-B14F-4D97-AF65-F5344CB8AC3E}">
        <p14:creationId xmlns:p14="http://schemas.microsoft.com/office/powerpoint/2010/main" val="326061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465" y="4139161"/>
            <a:ext cx="6023347" cy="4875962"/>
          </a:xfrm>
        </p:spPr>
        <p:txBody>
          <a:bodyPr/>
          <a:lstStyle/>
          <a:p>
            <a:pPr>
              <a:spcAft>
                <a:spcPts val="600"/>
              </a:spcAft>
            </a:pPr>
            <a:r>
              <a:rPr lang="en-US" sz="1400" b="1" dirty="0" smtClean="0"/>
              <a:t>With Council’s approval of </a:t>
            </a:r>
            <a:r>
              <a:rPr lang="en-US" sz="1400" b="1" dirty="0"/>
              <a:t>the Quiet </a:t>
            </a:r>
            <a:r>
              <a:rPr lang="en-US" sz="1400" b="1" dirty="0" smtClean="0"/>
              <a:t>Zone,  the Village will file </a:t>
            </a:r>
            <a:r>
              <a:rPr lang="en-US" sz="1400" b="1" dirty="0"/>
              <a:t>a NOTICE OF </a:t>
            </a:r>
            <a:r>
              <a:rPr lang="en-US" sz="1400" b="1" dirty="0" smtClean="0"/>
              <a:t>INTENT.  It will be sent </a:t>
            </a:r>
            <a:r>
              <a:rPr lang="en-US" sz="1400" b="1" dirty="0"/>
              <a:t>to CSX and other railroads using tracks in Glendale, as well </a:t>
            </a:r>
            <a:r>
              <a:rPr lang="en-US" sz="1400" b="1" dirty="0" smtClean="0"/>
              <a:t>as to </a:t>
            </a:r>
            <a:r>
              <a:rPr lang="en-US" sz="1400" b="1" dirty="0"/>
              <a:t>the Ohio Rail Development </a:t>
            </a:r>
            <a:r>
              <a:rPr lang="en-US" sz="1400" b="1" dirty="0" smtClean="0"/>
              <a:t>Commission.  This NOTICE </a:t>
            </a:r>
            <a:r>
              <a:rPr lang="en-US" sz="1400" b="1" dirty="0"/>
              <a:t>OF INTENT will </a:t>
            </a:r>
            <a:r>
              <a:rPr lang="en-US" sz="1400" b="1" dirty="0" smtClean="0"/>
              <a:t>also be </a:t>
            </a:r>
            <a:r>
              <a:rPr lang="en-US" sz="1400" b="1" dirty="0"/>
              <a:t>made </a:t>
            </a:r>
            <a:r>
              <a:rPr lang="en-US" sz="1400" b="1" dirty="0" smtClean="0"/>
              <a:t>public.</a:t>
            </a:r>
            <a:endParaRPr lang="en-US" sz="1400" b="1" dirty="0"/>
          </a:p>
          <a:p>
            <a:pPr>
              <a:spcAft>
                <a:spcPts val="600"/>
              </a:spcAft>
            </a:pPr>
            <a:r>
              <a:rPr lang="en-US" sz="1400" b="1" dirty="0" smtClean="0"/>
              <a:t>The Railroads </a:t>
            </a:r>
            <a:r>
              <a:rPr lang="en-US" sz="1400" b="1" dirty="0"/>
              <a:t>and ORDC </a:t>
            </a:r>
            <a:r>
              <a:rPr lang="en-US" sz="1400" b="1" dirty="0" smtClean="0"/>
              <a:t>then have </a:t>
            </a:r>
            <a:r>
              <a:rPr lang="en-US" sz="1400" b="1" dirty="0"/>
              <a:t>60 days to comment. </a:t>
            </a:r>
            <a:r>
              <a:rPr lang="en-US" sz="1400" b="1" dirty="0" smtClean="0"/>
              <a:t>CSX and </a:t>
            </a:r>
            <a:r>
              <a:rPr lang="en-US" sz="1400" b="1" dirty="0"/>
              <a:t>the ORDC have stated that if we do what is required </a:t>
            </a:r>
            <a:r>
              <a:rPr lang="en-US" sz="1400" b="1" dirty="0" smtClean="0"/>
              <a:t>in the proposal </a:t>
            </a:r>
            <a:r>
              <a:rPr lang="en-US" sz="1400" b="1" dirty="0"/>
              <a:t>from ORDC they will not object</a:t>
            </a:r>
            <a:r>
              <a:rPr lang="en-US" sz="1400" b="1" dirty="0" smtClean="0"/>
              <a:t>.</a:t>
            </a:r>
            <a:endParaRPr lang="en-US" sz="1400" b="1" dirty="0"/>
          </a:p>
          <a:p>
            <a:pPr>
              <a:spcAft>
                <a:spcPts val="600"/>
              </a:spcAft>
            </a:pPr>
            <a:r>
              <a:rPr lang="en-US" sz="1400" b="1" dirty="0" smtClean="0"/>
              <a:t>The Village will then complete a </a:t>
            </a:r>
            <a:r>
              <a:rPr lang="en-US" sz="1400" b="1" dirty="0"/>
              <a:t>Quiet Zone Risk calculation. </a:t>
            </a:r>
            <a:r>
              <a:rPr lang="en-US" sz="1400" b="1" dirty="0" smtClean="0"/>
              <a:t> This compares </a:t>
            </a:r>
            <a:r>
              <a:rPr lang="en-US" sz="1400" b="1" dirty="0"/>
              <a:t>Glendale's risk to the national average and updates the grade crossing </a:t>
            </a:r>
            <a:r>
              <a:rPr lang="en-US" sz="1400" b="1" dirty="0" smtClean="0"/>
              <a:t>form.  </a:t>
            </a:r>
          </a:p>
          <a:p>
            <a:pPr>
              <a:spcAft>
                <a:spcPts val="600"/>
              </a:spcAft>
            </a:pPr>
            <a:r>
              <a:rPr lang="en-US" sz="1400" b="1" dirty="0" smtClean="0"/>
              <a:t>Next, CSX, which is the railroad </a:t>
            </a:r>
            <a:r>
              <a:rPr lang="en-US" sz="1400" b="1" dirty="0"/>
              <a:t>that owns </a:t>
            </a:r>
            <a:r>
              <a:rPr lang="en-US" sz="1400" b="1" dirty="0" smtClean="0"/>
              <a:t>tracks, sends a grade </a:t>
            </a:r>
            <a:r>
              <a:rPr lang="en-US" sz="1400" b="1" dirty="0"/>
              <a:t>crossing inventory to Federal Railroad </a:t>
            </a:r>
            <a:r>
              <a:rPr lang="en-US" sz="1400" b="1" dirty="0" smtClean="0"/>
              <a:t>Administration.</a:t>
            </a:r>
            <a:endParaRPr lang="en-US" sz="1400" b="1" dirty="0"/>
          </a:p>
          <a:p>
            <a:pPr>
              <a:spcAft>
                <a:spcPts val="600"/>
              </a:spcAft>
            </a:pPr>
            <a:r>
              <a:rPr lang="en-US" sz="1400" b="1" dirty="0" smtClean="0"/>
              <a:t>After </a:t>
            </a:r>
            <a:r>
              <a:rPr lang="en-US" sz="1400" b="1" dirty="0"/>
              <a:t>all the improvements are </a:t>
            </a:r>
            <a:r>
              <a:rPr lang="en-US" sz="1400" b="1" dirty="0" smtClean="0"/>
              <a:t>completed, including closing Albion and the pedestrian walkway, the Village </a:t>
            </a:r>
            <a:r>
              <a:rPr lang="en-US" sz="1400" b="1" dirty="0"/>
              <a:t>files a NOTICE OF ESTABLISHMENT </a:t>
            </a:r>
            <a:r>
              <a:rPr lang="en-US" sz="1400" b="1" dirty="0" smtClean="0"/>
              <a:t>with the  </a:t>
            </a:r>
            <a:r>
              <a:rPr lang="en-US" sz="1400" b="1" dirty="0"/>
              <a:t>FRA and sends copies to railroads and ORDC.</a:t>
            </a:r>
          </a:p>
          <a:p>
            <a:pPr>
              <a:spcAft>
                <a:spcPts val="600"/>
              </a:spcAft>
            </a:pPr>
            <a:r>
              <a:rPr lang="en-US" sz="1400" b="1" dirty="0" smtClean="0"/>
              <a:t>Warning </a:t>
            </a:r>
            <a:r>
              <a:rPr lang="en-US" sz="1400" b="1" dirty="0"/>
              <a:t>signs are posted (but covered) stating, No “Train Horns,” ready for use when Quiet Zone begins. </a:t>
            </a:r>
          </a:p>
          <a:p>
            <a:pPr>
              <a:spcAft>
                <a:spcPts val="600"/>
              </a:spcAft>
            </a:pPr>
            <a:r>
              <a:rPr lang="en-US" sz="1400" b="1" dirty="0" smtClean="0"/>
              <a:t>Finally, the </a:t>
            </a:r>
            <a:r>
              <a:rPr lang="en-US" sz="1400" b="1" dirty="0"/>
              <a:t>FRA approves the Quiet </a:t>
            </a:r>
            <a:r>
              <a:rPr lang="en-US" sz="1400" b="1" dirty="0" smtClean="0"/>
              <a:t>Zone and notifies </a:t>
            </a:r>
            <a:r>
              <a:rPr lang="en-US" sz="1400" b="1" dirty="0"/>
              <a:t>Village and railroads. </a:t>
            </a:r>
          </a:p>
          <a:p>
            <a:pPr>
              <a:spcAft>
                <a:spcPts val="600"/>
              </a:spcAft>
            </a:pPr>
            <a:r>
              <a:rPr lang="en-US" sz="1400" b="1" dirty="0" smtClean="0"/>
              <a:t>The railroad companies are given 28 days to </a:t>
            </a:r>
            <a:r>
              <a:rPr lang="en-US" sz="1400" b="1" dirty="0"/>
              <a:t>implement horn </a:t>
            </a:r>
            <a:r>
              <a:rPr lang="en-US" sz="1400" b="1" dirty="0" smtClean="0"/>
              <a:t>restrictions and then the </a:t>
            </a:r>
            <a:r>
              <a:rPr lang="en-US" sz="1400" b="1" dirty="0"/>
              <a:t>train horns </a:t>
            </a:r>
            <a:r>
              <a:rPr lang="en-US" sz="1400" b="1" dirty="0" smtClean="0"/>
              <a:t>will be silenced – except in an emergency.</a:t>
            </a:r>
          </a:p>
        </p:txBody>
      </p:sp>
      <p:sp>
        <p:nvSpPr>
          <p:cNvPr id="4" name="Slide Number Placeholder 3"/>
          <p:cNvSpPr>
            <a:spLocks noGrp="1"/>
          </p:cNvSpPr>
          <p:nvPr>
            <p:ph type="sldNum" sz="quarter" idx="10"/>
          </p:nvPr>
        </p:nvSpPr>
        <p:spPr/>
        <p:txBody>
          <a:bodyPr/>
          <a:lstStyle/>
          <a:p>
            <a:fld id="{018DE0AF-73D5-B642-97D9-B7B7FC54259D}" type="slidenum">
              <a:rPr lang="en-US" smtClean="0"/>
              <a:t>25</a:t>
            </a:fld>
            <a:endParaRPr lang="en-US"/>
          </a:p>
        </p:txBody>
      </p:sp>
    </p:spTree>
    <p:extLst>
      <p:ext uri="{BB962C8B-B14F-4D97-AF65-F5344CB8AC3E}">
        <p14:creationId xmlns:p14="http://schemas.microsoft.com/office/powerpoint/2010/main" val="3377938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4572000" cy="4114800"/>
          </a:xfrm>
        </p:spPr>
        <p:txBody>
          <a:bodyPr/>
          <a:lstStyle/>
          <a:p>
            <a:r>
              <a:rPr lang="en-US" sz="1400" b="1" dirty="0" smtClean="0"/>
              <a:t>And the last question posed by Council had its roots in the previous attempts to bring about a Quiet Zone.</a:t>
            </a:r>
          </a:p>
          <a:p>
            <a:endParaRPr lang="en-US" sz="1400" b="1" dirty="0"/>
          </a:p>
          <a:p>
            <a:r>
              <a:rPr lang="en-US" sz="1400" b="1" dirty="0" smtClean="0"/>
              <a:t>It was, essentially, how are we going to pay for it.  And the answer always stopped us in previous attempts.</a:t>
            </a:r>
          </a:p>
          <a:p>
            <a:endParaRPr lang="en-US" sz="1400" b="1" dirty="0"/>
          </a:p>
        </p:txBody>
      </p:sp>
      <p:sp>
        <p:nvSpPr>
          <p:cNvPr id="4" name="Slide Number Placeholder 3"/>
          <p:cNvSpPr>
            <a:spLocks noGrp="1"/>
          </p:cNvSpPr>
          <p:nvPr>
            <p:ph type="sldNum" sz="quarter" idx="10"/>
          </p:nvPr>
        </p:nvSpPr>
        <p:spPr/>
        <p:txBody>
          <a:bodyPr/>
          <a:lstStyle/>
          <a:p>
            <a:fld id="{018DE0AF-73D5-B642-97D9-B7B7FC54259D}" type="slidenum">
              <a:rPr lang="en-US" smtClean="0"/>
              <a:t>26</a:t>
            </a:fld>
            <a:endParaRPr lang="en-US"/>
          </a:p>
        </p:txBody>
      </p:sp>
    </p:spTree>
    <p:extLst>
      <p:ext uri="{BB962C8B-B14F-4D97-AF65-F5344CB8AC3E}">
        <p14:creationId xmlns:p14="http://schemas.microsoft.com/office/powerpoint/2010/main" val="310795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6652" y="4167377"/>
            <a:ext cx="5194717" cy="4722011"/>
          </a:xfrm>
        </p:spPr>
        <p:txBody>
          <a:bodyPr/>
          <a:lstStyle/>
          <a:p>
            <a:r>
              <a:rPr lang="en-US" sz="1400" b="1" dirty="0" smtClean="0"/>
              <a:t>The Quiet Zone Committee set a goal of $300,000.  That covered the initial $265,000 we knew was required, plus a contingency.</a:t>
            </a:r>
          </a:p>
          <a:p>
            <a:endParaRPr lang="en-US" sz="1400" b="1" dirty="0" smtClean="0"/>
          </a:p>
          <a:p>
            <a:r>
              <a:rPr lang="en-US" sz="1400" b="1" dirty="0" smtClean="0"/>
              <a:t>Susan McCormick, a member of the committee, agreed to head up a fundraising group to raise the $300,000.  Her team started out with a $50,000 pledge from a private foundation that was spread over 5 years.  That gave us the idea of offering donors the multi-year option.</a:t>
            </a:r>
          </a:p>
          <a:p>
            <a:endParaRPr lang="en-US" sz="1400" b="1" dirty="0"/>
          </a:p>
          <a:p>
            <a:r>
              <a:rPr lang="en-US" sz="1400" b="1" dirty="0" smtClean="0"/>
              <a:t>We also made it clear to everyone that all pledges and gifts would be contingent upon our receiving the Council’s approval on the project.  We said if it was not approved, all funds would be returned.</a:t>
            </a:r>
          </a:p>
          <a:p>
            <a:endParaRPr lang="en-US" sz="1400" b="1" dirty="0"/>
          </a:p>
          <a:p>
            <a:r>
              <a:rPr lang="en-US" sz="1400" b="1" dirty="0" smtClean="0"/>
              <a:t>Within a matter of weeks, even the most optimistic among us was stunned by the results of Susan’s group.  They raised a total of $470,420.69 in pledges and cash.  Of that amount, </a:t>
            </a:r>
            <a:r>
              <a:rPr lang="en-US" sz="1400" b="1" dirty="0"/>
              <a:t>$</a:t>
            </a:r>
            <a:r>
              <a:rPr lang="en-US" sz="1400" b="1" dirty="0" smtClean="0"/>
              <a:t>298,904.69 will be available the first year, when all of the improvements and start up changes are made.  As of June 16, we have $257,020.69 in hand.</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018DE0AF-73D5-B642-97D9-B7B7FC54259D}" type="slidenum">
              <a:rPr lang="en-US" smtClean="0"/>
              <a:t>27</a:t>
            </a:fld>
            <a:endParaRPr lang="en-US"/>
          </a:p>
        </p:txBody>
      </p:sp>
    </p:spTree>
    <p:extLst>
      <p:ext uri="{BB962C8B-B14F-4D97-AF65-F5344CB8AC3E}">
        <p14:creationId xmlns:p14="http://schemas.microsoft.com/office/powerpoint/2010/main" val="1113461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3478" y="4142231"/>
            <a:ext cx="5295315" cy="4910611"/>
          </a:xfrm>
        </p:spPr>
        <p:txBody>
          <a:bodyPr/>
          <a:lstStyle/>
          <a:p>
            <a:r>
              <a:rPr lang="en-US" sz="1400" b="1" dirty="0" smtClean="0"/>
              <a:t>The tremendous success of the fundraising group raises the question:  How will the extra money be used?  </a:t>
            </a:r>
          </a:p>
          <a:p>
            <a:endParaRPr lang="en-US" sz="1400" b="1" dirty="0"/>
          </a:p>
          <a:p>
            <a:r>
              <a:rPr lang="en-US" sz="1400" b="1" dirty="0" smtClean="0"/>
              <a:t>Well, these funds can only be used for Quiet Zone-related expenses, and Council will have the ultimate decision as to their specific use.</a:t>
            </a:r>
          </a:p>
          <a:p>
            <a:endParaRPr lang="en-US" sz="1400" b="1" dirty="0"/>
          </a:p>
          <a:p>
            <a:pPr>
              <a:lnSpc>
                <a:spcPct val="110000"/>
              </a:lnSpc>
              <a:buSzPct val="100000"/>
            </a:pPr>
            <a:r>
              <a:rPr lang="en-US" sz="1400" b="1" dirty="0" smtClean="0"/>
              <a:t>We know there will be annual maintenance costs for the track sensors.  One possibility is to endow those expenses into the future</a:t>
            </a:r>
          </a:p>
          <a:p>
            <a:pPr>
              <a:lnSpc>
                <a:spcPct val="110000"/>
              </a:lnSpc>
              <a:buSzPct val="100000"/>
            </a:pPr>
            <a:endParaRPr lang="en-US" sz="1400" b="1" dirty="0" smtClean="0"/>
          </a:p>
          <a:p>
            <a:pPr>
              <a:lnSpc>
                <a:spcPct val="110000"/>
              </a:lnSpc>
              <a:buSzPct val="100000"/>
            </a:pPr>
            <a:r>
              <a:rPr lang="en-US" sz="1400" b="1" dirty="0" smtClean="0"/>
              <a:t>We </a:t>
            </a:r>
            <a:r>
              <a:rPr lang="en-US" sz="1400" b="1" dirty="0"/>
              <a:t>can also bring in </a:t>
            </a:r>
            <a:r>
              <a:rPr lang="en-US" sz="1400" b="1" dirty="0" smtClean="0"/>
              <a:t>additional lighting, landscaping</a:t>
            </a:r>
            <a:r>
              <a:rPr lang="en-US" sz="1400" b="1" dirty="0"/>
              <a:t>, hardscape and </a:t>
            </a:r>
            <a:r>
              <a:rPr lang="en-US" sz="1400" b="1" dirty="0" smtClean="0"/>
              <a:t>irrigation to the new pedestrian crossing </a:t>
            </a:r>
            <a:r>
              <a:rPr lang="en-US" sz="1400" b="1" dirty="0"/>
              <a:t>– </a:t>
            </a:r>
            <a:r>
              <a:rPr lang="en-US" sz="1400" b="1" dirty="0" smtClean="0"/>
              <a:t>to create a welcoming entrance </a:t>
            </a:r>
            <a:r>
              <a:rPr lang="en-US" sz="1400" b="1" dirty="0"/>
              <a:t>for visitors </a:t>
            </a:r>
            <a:r>
              <a:rPr lang="en-US" sz="1400" b="1" dirty="0" smtClean="0"/>
              <a:t>walking into </a:t>
            </a:r>
            <a:r>
              <a:rPr lang="en-US" sz="1400" b="1" dirty="0"/>
              <a:t>the village square. </a:t>
            </a:r>
          </a:p>
          <a:p>
            <a:pPr>
              <a:lnSpc>
                <a:spcPct val="110000"/>
              </a:lnSpc>
              <a:buSzPct val="100000"/>
            </a:pPr>
            <a:endParaRPr lang="en-US" sz="1400" b="1" dirty="0"/>
          </a:p>
          <a:p>
            <a:pPr>
              <a:lnSpc>
                <a:spcPct val="110000"/>
              </a:lnSpc>
              <a:buSzPct val="100000"/>
            </a:pPr>
            <a:r>
              <a:rPr lang="en-US" sz="1400" b="1" dirty="0" smtClean="0"/>
              <a:t>Another possible use is the addition of a concrete base for the ornamental fence.  It would match the base on the depot fence. This would help protect the fence from damage by cars and trucks. </a:t>
            </a:r>
          </a:p>
          <a:p>
            <a:pPr>
              <a:lnSpc>
                <a:spcPct val="110000"/>
              </a:lnSpc>
              <a:buSzPct val="100000"/>
            </a:pPr>
            <a:endParaRPr lang="en-US" sz="1400" b="1" dirty="0" smtClean="0"/>
          </a:p>
          <a:p>
            <a:pPr>
              <a:lnSpc>
                <a:spcPct val="110000"/>
              </a:lnSpc>
              <a:buSzPct val="100000"/>
            </a:pPr>
            <a:r>
              <a:rPr lang="en-US" sz="1400" b="1" dirty="0" smtClean="0"/>
              <a:t>We can also add signage </a:t>
            </a:r>
            <a:r>
              <a:rPr lang="en-US" sz="1400" b="1" dirty="0"/>
              <a:t>along the </a:t>
            </a:r>
            <a:r>
              <a:rPr lang="en-US" sz="1400" b="1" dirty="0" smtClean="0"/>
              <a:t>track, and keep contributors and neighbors informed on how the funds are being spent.  </a:t>
            </a:r>
          </a:p>
          <a:p>
            <a:endParaRPr lang="en-US" sz="1400" b="1" dirty="0"/>
          </a:p>
          <a:p>
            <a:endParaRPr lang="en-US" dirty="0"/>
          </a:p>
        </p:txBody>
      </p:sp>
      <p:sp>
        <p:nvSpPr>
          <p:cNvPr id="4" name="Slide Number Placeholder 3"/>
          <p:cNvSpPr>
            <a:spLocks noGrp="1"/>
          </p:cNvSpPr>
          <p:nvPr>
            <p:ph type="sldNum" sz="quarter" idx="10"/>
          </p:nvPr>
        </p:nvSpPr>
        <p:spPr/>
        <p:txBody>
          <a:bodyPr/>
          <a:lstStyle/>
          <a:p>
            <a:fld id="{018DE0AF-73D5-B642-97D9-B7B7FC54259D}" type="slidenum">
              <a:rPr lang="en-US" smtClean="0"/>
              <a:t>28</a:t>
            </a:fld>
            <a:endParaRPr lang="en-US"/>
          </a:p>
        </p:txBody>
      </p:sp>
    </p:spTree>
    <p:extLst>
      <p:ext uri="{BB962C8B-B14F-4D97-AF65-F5344CB8AC3E}">
        <p14:creationId xmlns:p14="http://schemas.microsoft.com/office/powerpoint/2010/main" val="60598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4572000" cy="4114800"/>
          </a:xfrm>
        </p:spPr>
        <p:txBody>
          <a:bodyPr/>
          <a:lstStyle/>
          <a:p>
            <a:r>
              <a:rPr lang="en-US" sz="1400" b="1" kern="1200" dirty="0" smtClean="0">
                <a:solidFill>
                  <a:schemeClr val="tx1"/>
                </a:solidFill>
              </a:rPr>
              <a:t>What’s next?</a:t>
            </a:r>
          </a:p>
          <a:p>
            <a:endParaRPr lang="en-US" sz="1400" b="1" kern="1200" dirty="0" smtClean="0">
              <a:solidFill>
                <a:schemeClr val="tx1"/>
              </a:solidFill>
            </a:endParaRPr>
          </a:p>
          <a:p>
            <a:r>
              <a:rPr lang="en-US" sz="1400" b="1" kern="1200" dirty="0" smtClean="0">
                <a:solidFill>
                  <a:schemeClr val="tx1"/>
                </a:solidFill>
              </a:rPr>
              <a:t>If Glendale Village Council approves the Quiet Zone the next step is for the village to file a NOTICE OF INTENT with ORDC, CSX and other railroads using our tracks.</a:t>
            </a:r>
          </a:p>
          <a:p>
            <a:endParaRPr lang="en-US" sz="1400" b="1" dirty="0"/>
          </a:p>
          <a:p>
            <a:r>
              <a:rPr lang="en-US" sz="1400" b="1" kern="1200" dirty="0" smtClean="0">
                <a:solidFill>
                  <a:schemeClr val="tx1"/>
                </a:solidFill>
              </a:rPr>
              <a:t>The railroads and the State then have 60 days to comment.</a:t>
            </a:r>
          </a:p>
          <a:p>
            <a:endParaRPr lang="en-US" sz="1400" b="1" kern="1200" dirty="0" smtClean="0">
              <a:solidFill>
                <a:schemeClr val="tx1"/>
              </a:solidFill>
            </a:endParaRPr>
          </a:p>
          <a:p>
            <a:r>
              <a:rPr lang="en-US" sz="1400" b="1" dirty="0" smtClean="0"/>
              <a:t>Once the improvements are complete, we will ask the FRA for the Quiet Zone designation. </a:t>
            </a:r>
            <a:endParaRPr lang="en-US" sz="1400" b="1" kern="1200" dirty="0">
              <a:solidFill>
                <a:schemeClr val="tx1"/>
              </a:solidFill>
            </a:endParaRPr>
          </a:p>
        </p:txBody>
      </p:sp>
      <p:sp>
        <p:nvSpPr>
          <p:cNvPr id="4" name="Slide Number Placeholder 3"/>
          <p:cNvSpPr>
            <a:spLocks noGrp="1"/>
          </p:cNvSpPr>
          <p:nvPr>
            <p:ph type="sldNum" sz="quarter" idx="10"/>
          </p:nvPr>
        </p:nvSpPr>
        <p:spPr/>
        <p:txBody>
          <a:bodyPr/>
          <a:lstStyle/>
          <a:p>
            <a:fld id="{018DE0AF-73D5-B642-97D9-B7B7FC54259D}" type="slidenum">
              <a:rPr lang="en-US" smtClean="0"/>
              <a:t>29</a:t>
            </a:fld>
            <a:endParaRPr lang="en-US"/>
          </a:p>
        </p:txBody>
      </p:sp>
    </p:spTree>
    <p:extLst>
      <p:ext uri="{BB962C8B-B14F-4D97-AF65-F5344CB8AC3E}">
        <p14:creationId xmlns:p14="http://schemas.microsoft.com/office/powerpoint/2010/main" val="3389229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5029200" cy="4114800"/>
          </a:xfrm>
        </p:spPr>
        <p:txBody>
          <a:bodyPr/>
          <a:lstStyle/>
          <a:p>
            <a:r>
              <a:rPr lang="en-US" sz="1400" b="1" dirty="0" smtClean="0"/>
              <a:t>On May 3 last year, an </a:t>
            </a:r>
            <a:r>
              <a:rPr lang="en-US" sz="1400" b="1" dirty="0"/>
              <a:t>email went out to all </a:t>
            </a:r>
            <a:r>
              <a:rPr lang="en-US" sz="1400" b="1" dirty="0" smtClean="0"/>
              <a:t>subscribers on the </a:t>
            </a:r>
            <a:r>
              <a:rPr lang="en-US" sz="1400" b="1" dirty="0"/>
              <a:t>Village email list </a:t>
            </a:r>
            <a:r>
              <a:rPr lang="en-US" sz="1400" b="1" dirty="0" smtClean="0"/>
              <a:t>(about 800).</a:t>
            </a:r>
          </a:p>
          <a:p>
            <a:endParaRPr lang="en-US" sz="1400" b="1" dirty="0"/>
          </a:p>
          <a:p>
            <a:r>
              <a:rPr lang="en-US" sz="1400" b="1" dirty="0" smtClean="0"/>
              <a:t>The email blast asked for volunteers to </a:t>
            </a:r>
            <a:r>
              <a:rPr lang="en-US" sz="1400" b="1" dirty="0"/>
              <a:t>study the Quiet Zone issue once again. </a:t>
            </a:r>
            <a:r>
              <a:rPr lang="en-US" sz="1400" b="1" dirty="0" smtClean="0"/>
              <a:t>  We asked those in favor of a Quiet Zone, those opposed to it and those undecided to join us in investigating the issue.  </a:t>
            </a:r>
          </a:p>
          <a:p>
            <a:endParaRPr lang="en-US" sz="1400" b="1" dirty="0"/>
          </a:p>
          <a:p>
            <a:r>
              <a:rPr lang="en-US" sz="1400" b="1" dirty="0" smtClean="0"/>
              <a:t>We received </a:t>
            </a:r>
            <a:r>
              <a:rPr lang="en-US" sz="1400" b="1" dirty="0"/>
              <a:t>51 responses to this </a:t>
            </a:r>
            <a:r>
              <a:rPr lang="en-US" sz="1400" b="1" dirty="0" smtClean="0"/>
              <a:t>email, </a:t>
            </a:r>
            <a:r>
              <a:rPr lang="en-US" sz="1400" b="1" dirty="0"/>
              <a:t>and 23 people attended our first Quiet Zone meeting on May </a:t>
            </a:r>
            <a:r>
              <a:rPr lang="en-US" sz="1400" b="1" dirty="0" smtClean="0"/>
              <a:t>10.</a:t>
            </a:r>
          </a:p>
          <a:p>
            <a:endParaRPr lang="en-US" sz="1400" b="1" dirty="0"/>
          </a:p>
        </p:txBody>
      </p:sp>
      <p:sp>
        <p:nvSpPr>
          <p:cNvPr id="4" name="Slide Number Placeholder 3"/>
          <p:cNvSpPr>
            <a:spLocks noGrp="1"/>
          </p:cNvSpPr>
          <p:nvPr>
            <p:ph type="sldNum" sz="quarter" idx="10"/>
          </p:nvPr>
        </p:nvSpPr>
        <p:spPr/>
        <p:txBody>
          <a:bodyPr/>
          <a:lstStyle/>
          <a:p>
            <a:fld id="{018DE0AF-73D5-B642-97D9-B7B7FC54259D}" type="slidenum">
              <a:rPr lang="en-US" smtClean="0"/>
              <a:t>3</a:t>
            </a:fld>
            <a:endParaRPr lang="en-US"/>
          </a:p>
        </p:txBody>
      </p:sp>
    </p:spTree>
    <p:extLst>
      <p:ext uri="{BB962C8B-B14F-4D97-AF65-F5344CB8AC3E}">
        <p14:creationId xmlns:p14="http://schemas.microsoft.com/office/powerpoint/2010/main" val="3165891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4666573" cy="4114800"/>
          </a:xfrm>
        </p:spPr>
        <p:txBody>
          <a:bodyPr/>
          <a:lstStyle/>
          <a:p>
            <a:r>
              <a:rPr lang="en-US" sz="1400" b="1" dirty="0" smtClean="0"/>
              <a:t>Thank you for being here tonight, and for helping to bring this important program one step closer to reality. </a:t>
            </a:r>
          </a:p>
          <a:p>
            <a:endParaRPr lang="en-US" sz="1400" b="1" dirty="0"/>
          </a:p>
          <a:p>
            <a:r>
              <a:rPr lang="en-US" sz="1400" b="1" dirty="0" smtClean="0"/>
              <a:t>And now I’d like to introduce Matt Dietrich, the Executive Director of the Ohio Rail Development Commission.  </a:t>
            </a:r>
          </a:p>
          <a:p>
            <a:endParaRPr lang="en-US" sz="1400" b="1" dirty="0"/>
          </a:p>
          <a:p>
            <a:endParaRPr lang="en-US" dirty="0"/>
          </a:p>
        </p:txBody>
      </p:sp>
      <p:sp>
        <p:nvSpPr>
          <p:cNvPr id="4" name="Slide Number Placeholder 3"/>
          <p:cNvSpPr>
            <a:spLocks noGrp="1"/>
          </p:cNvSpPr>
          <p:nvPr>
            <p:ph type="sldNum" sz="quarter" idx="10"/>
          </p:nvPr>
        </p:nvSpPr>
        <p:spPr/>
        <p:txBody>
          <a:bodyPr/>
          <a:lstStyle/>
          <a:p>
            <a:fld id="{018DE0AF-73D5-B642-97D9-B7B7FC54259D}" type="slidenum">
              <a:rPr lang="en-US" smtClean="0"/>
              <a:t>30</a:t>
            </a:fld>
            <a:endParaRPr lang="en-US"/>
          </a:p>
        </p:txBody>
      </p:sp>
    </p:spTree>
    <p:extLst>
      <p:ext uri="{BB962C8B-B14F-4D97-AF65-F5344CB8AC3E}">
        <p14:creationId xmlns:p14="http://schemas.microsoft.com/office/powerpoint/2010/main" val="4004555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5029200" cy="4114800"/>
          </a:xfrm>
        </p:spPr>
        <p:txBody>
          <a:bodyPr/>
          <a:lstStyle/>
          <a:p>
            <a:r>
              <a:rPr lang="en-US" sz="1400" b="1" dirty="0" smtClean="0"/>
              <a:t>At that meeting we divided into study groups to explore what we  felt were the key issues.  </a:t>
            </a:r>
          </a:p>
          <a:p>
            <a:pPr marL="285750" indent="-285750">
              <a:buFont typeface="Arial"/>
              <a:buChar char="•"/>
            </a:pPr>
            <a:r>
              <a:rPr lang="en-US" sz="1400" b="1" dirty="0" smtClean="0"/>
              <a:t>Health effects of horns</a:t>
            </a:r>
          </a:p>
          <a:p>
            <a:pPr marL="285750" indent="-285750">
              <a:buFont typeface="Arial"/>
              <a:buChar char="•"/>
            </a:pPr>
            <a:r>
              <a:rPr lang="en-US" sz="1400" b="1" dirty="0" smtClean="0"/>
              <a:t>The financial implications of implementing a Quiet Zone in Glendale</a:t>
            </a:r>
          </a:p>
          <a:p>
            <a:pPr marL="285750" indent="-285750">
              <a:buFont typeface="Arial"/>
              <a:buChar char="•"/>
            </a:pPr>
            <a:r>
              <a:rPr lang="en-US" sz="1400" b="1" dirty="0" smtClean="0"/>
              <a:t>Possible options for closing a crossing</a:t>
            </a:r>
          </a:p>
          <a:p>
            <a:pPr marL="285750" indent="-285750">
              <a:buFont typeface="Arial"/>
              <a:buChar char="•"/>
            </a:pPr>
            <a:r>
              <a:rPr lang="en-US" sz="1400" b="1" dirty="0" smtClean="0"/>
              <a:t>The number of trains coming into the village now, and projections for the near future</a:t>
            </a:r>
          </a:p>
          <a:p>
            <a:pPr marL="285750" indent="-285750">
              <a:buFont typeface="Arial"/>
              <a:buChar char="•"/>
            </a:pPr>
            <a:r>
              <a:rPr lang="en-US" sz="1400" b="1" dirty="0" smtClean="0"/>
              <a:t>Train horn decibel levels </a:t>
            </a:r>
          </a:p>
          <a:p>
            <a:pPr marL="285750" indent="-285750">
              <a:buFont typeface="Arial"/>
              <a:buChar char="•"/>
            </a:pPr>
            <a:r>
              <a:rPr lang="en-US" sz="1400" b="1" dirty="0" smtClean="0"/>
              <a:t>The effect of train horns on property values</a:t>
            </a:r>
          </a:p>
          <a:p>
            <a:pPr marL="285750" indent="-285750">
              <a:buFont typeface="Arial"/>
              <a:buChar char="•"/>
            </a:pPr>
            <a:r>
              <a:rPr lang="en-US" sz="1400" b="1" dirty="0" smtClean="0"/>
              <a:t>And the need for a questionnaire to get residents views on silencing the horns.</a:t>
            </a:r>
          </a:p>
          <a:p>
            <a:endParaRPr lang="en-US" sz="1400" b="1" dirty="0"/>
          </a:p>
          <a:p>
            <a:r>
              <a:rPr lang="en-US" sz="1400" b="1" dirty="0" smtClean="0"/>
              <a:t>Ultimately, we came to the conclusion that the high cost was what stopped all previous attempts, and it would be our greatest hurdle.</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018DE0AF-73D5-B642-97D9-B7B7FC54259D}" type="slidenum">
              <a:rPr lang="en-US" smtClean="0"/>
              <a:t>4</a:t>
            </a:fld>
            <a:endParaRPr lang="en-US"/>
          </a:p>
        </p:txBody>
      </p:sp>
    </p:spTree>
    <p:extLst>
      <p:ext uri="{BB962C8B-B14F-4D97-AF65-F5344CB8AC3E}">
        <p14:creationId xmlns:p14="http://schemas.microsoft.com/office/powerpoint/2010/main" val="20739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283502"/>
            <a:ext cx="5291148" cy="4114800"/>
          </a:xfrm>
        </p:spPr>
        <p:txBody>
          <a:bodyPr/>
          <a:lstStyle/>
          <a:p>
            <a:r>
              <a:rPr lang="en-US" sz="1400" b="1" dirty="0" smtClean="0"/>
              <a:t>In parallel with this work, I </a:t>
            </a:r>
            <a:r>
              <a:rPr lang="en-US" sz="1400" b="1" dirty="0"/>
              <a:t>contacted </a:t>
            </a:r>
            <a:r>
              <a:rPr lang="en-US" sz="1400" b="1" dirty="0" smtClean="0"/>
              <a:t>our </a:t>
            </a:r>
            <a:r>
              <a:rPr lang="en-US" sz="1400" b="1" dirty="0"/>
              <a:t>State and National representatives to </a:t>
            </a:r>
            <a:r>
              <a:rPr lang="en-US" sz="1400" b="1" dirty="0" smtClean="0"/>
              <a:t>explore funding </a:t>
            </a:r>
            <a:r>
              <a:rPr lang="en-US" sz="1400" b="1" dirty="0"/>
              <a:t>options.  </a:t>
            </a:r>
            <a:r>
              <a:rPr lang="en-US" sz="1400" b="1" dirty="0" smtClean="0"/>
              <a:t>Representative Bill Seitz’s office connected me </a:t>
            </a:r>
            <a:r>
              <a:rPr lang="en-US" sz="1400" b="1" dirty="0"/>
              <a:t>with Matt </a:t>
            </a:r>
            <a:r>
              <a:rPr lang="en-US" sz="1400" b="1" dirty="0" err="1"/>
              <a:t>Deitrich</a:t>
            </a:r>
            <a:r>
              <a:rPr lang="en-US" sz="1400" b="1" dirty="0"/>
              <a:t> </a:t>
            </a:r>
            <a:r>
              <a:rPr lang="en-US" sz="1400" b="1" dirty="0" smtClean="0"/>
              <a:t>and the Ohio Rail Development Commission. </a:t>
            </a:r>
            <a:r>
              <a:rPr lang="en-US" sz="1400" b="1" dirty="0"/>
              <a:t> </a:t>
            </a:r>
            <a:r>
              <a:rPr lang="en-US" sz="1400" b="1" dirty="0" smtClean="0"/>
              <a:t>Matt explained there was limited funding available, but only for matters of safety.  The State then conducted a </a:t>
            </a:r>
            <a:r>
              <a:rPr lang="en-US" sz="1400" b="1" dirty="0"/>
              <a:t>diagnostic assessment of </a:t>
            </a:r>
            <a:r>
              <a:rPr lang="en-US" sz="1400" b="1" dirty="0" smtClean="0"/>
              <a:t>the crossings in Glendale. </a:t>
            </a:r>
          </a:p>
          <a:p>
            <a:endParaRPr lang="en-US" sz="1400" b="1" dirty="0"/>
          </a:p>
          <a:p>
            <a:r>
              <a:rPr lang="en-US" sz="1400" b="1" dirty="0" smtClean="0"/>
              <a:t>That </a:t>
            </a:r>
            <a:r>
              <a:rPr lang="en-US" sz="1400" b="1" dirty="0"/>
              <a:t>review took place on July </a:t>
            </a:r>
            <a:r>
              <a:rPr lang="en-US" sz="1400" b="1" dirty="0" smtClean="0"/>
              <a:t>19, </a:t>
            </a:r>
            <a:r>
              <a:rPr lang="en-US" sz="1400" b="1" dirty="0"/>
              <a:t>2016</a:t>
            </a:r>
            <a:r>
              <a:rPr lang="en-US" sz="1400" b="1" dirty="0" smtClean="0"/>
              <a:t>.  It included representatives from the Ohio Department of Transportation, CSX and ORDC. The results indicated two significant safety concerns: </a:t>
            </a:r>
          </a:p>
          <a:p>
            <a:pPr marL="285750" indent="-285750">
              <a:buFont typeface="Arial"/>
              <a:buChar char="•"/>
            </a:pPr>
            <a:r>
              <a:rPr lang="en-US" sz="1400" b="1" dirty="0" smtClean="0"/>
              <a:t>The </a:t>
            </a:r>
            <a:r>
              <a:rPr lang="en-US" sz="1400" b="1" dirty="0"/>
              <a:t>pedestrian walkway from the municipal parking lot </a:t>
            </a:r>
            <a:endParaRPr lang="en-US" sz="1400" b="1" dirty="0" smtClean="0"/>
          </a:p>
          <a:p>
            <a:pPr marL="285750" indent="-285750">
              <a:buFont typeface="Arial"/>
              <a:buChar char="•"/>
            </a:pPr>
            <a:r>
              <a:rPr lang="en-US" sz="1400" b="1" dirty="0" smtClean="0"/>
              <a:t>And</a:t>
            </a:r>
            <a:r>
              <a:rPr lang="en-US" sz="1400" b="1" dirty="0"/>
              <a:t>, </a:t>
            </a:r>
            <a:r>
              <a:rPr lang="en-US" sz="1400" b="1" dirty="0" smtClean="0"/>
              <a:t>according </a:t>
            </a:r>
            <a:r>
              <a:rPr lang="en-US" sz="1400" b="1" dirty="0"/>
              <a:t>to Ohio Rail Development Commission, out of 5,700 crossings in Ohio, Albion is considered the 90th most </a:t>
            </a:r>
            <a:r>
              <a:rPr lang="en-US" sz="1400" b="1" dirty="0" smtClean="0"/>
              <a:t>hazardous.</a:t>
            </a:r>
            <a:endParaRPr lang="en-US" sz="1400" b="1" dirty="0"/>
          </a:p>
          <a:p>
            <a:endParaRPr lang="en-US" sz="1400" b="1" dirty="0"/>
          </a:p>
          <a:p>
            <a:r>
              <a:rPr lang="en-US" sz="1400" b="1" dirty="0"/>
              <a:t>On September </a:t>
            </a:r>
            <a:r>
              <a:rPr lang="en-US" sz="1400" b="1" dirty="0" smtClean="0"/>
              <a:t>14 </a:t>
            </a:r>
            <a:r>
              <a:rPr lang="en-US" sz="1400" b="1" dirty="0"/>
              <a:t>the Mayor received </a:t>
            </a:r>
            <a:r>
              <a:rPr lang="en-US" sz="1400" b="1" dirty="0" smtClean="0"/>
              <a:t>a formal </a:t>
            </a:r>
            <a:r>
              <a:rPr lang="en-US" sz="1400" b="1" dirty="0"/>
              <a:t>proposal from ORDC.</a:t>
            </a:r>
          </a:p>
          <a:p>
            <a:endParaRPr lang="en-US" dirty="0"/>
          </a:p>
        </p:txBody>
      </p:sp>
      <p:sp>
        <p:nvSpPr>
          <p:cNvPr id="4" name="Slide Number Placeholder 3"/>
          <p:cNvSpPr>
            <a:spLocks noGrp="1"/>
          </p:cNvSpPr>
          <p:nvPr>
            <p:ph type="sldNum" sz="quarter" idx="10"/>
          </p:nvPr>
        </p:nvSpPr>
        <p:spPr/>
        <p:txBody>
          <a:bodyPr/>
          <a:lstStyle/>
          <a:p>
            <a:fld id="{018DE0AF-73D5-B642-97D9-B7B7FC54259D}" type="slidenum">
              <a:rPr lang="en-US" smtClean="0"/>
              <a:t>5</a:t>
            </a:fld>
            <a:endParaRPr lang="en-US"/>
          </a:p>
        </p:txBody>
      </p:sp>
    </p:spTree>
    <p:extLst>
      <p:ext uri="{BB962C8B-B14F-4D97-AF65-F5344CB8AC3E}">
        <p14:creationId xmlns:p14="http://schemas.microsoft.com/office/powerpoint/2010/main" val="3329030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06458" y="4343400"/>
            <a:ext cx="5165741" cy="4114800"/>
          </a:xfrm>
        </p:spPr>
        <p:txBody>
          <a:bodyPr/>
          <a:lstStyle/>
          <a:p>
            <a:pPr>
              <a:lnSpc>
                <a:spcPct val="110000"/>
              </a:lnSpc>
              <a:spcBef>
                <a:spcPts val="1776"/>
              </a:spcBef>
              <a:buClr>
                <a:srgbClr val="BF0101"/>
              </a:buClr>
              <a:buSzPct val="100000"/>
            </a:pPr>
            <a:r>
              <a:rPr lang="en-US" sz="1400" b="1" dirty="0" smtClean="0"/>
              <a:t>The terms of the proposal required Glendale to close the existing pedestrian crossing. </a:t>
            </a:r>
          </a:p>
          <a:p>
            <a:pPr>
              <a:lnSpc>
                <a:spcPct val="110000"/>
              </a:lnSpc>
              <a:spcBef>
                <a:spcPts val="1776"/>
              </a:spcBef>
              <a:buClr>
                <a:srgbClr val="BF0101"/>
              </a:buClr>
              <a:buSzPct val="100000"/>
            </a:pPr>
            <a:r>
              <a:rPr lang="en-US" sz="1400" b="1" dirty="0" smtClean="0"/>
              <a:t>To install two additional gates and vehicle detection system at the Oak Road crossing.</a:t>
            </a:r>
            <a:endParaRPr lang="en-US" sz="1400" b="1" dirty="0"/>
          </a:p>
          <a:p>
            <a:pPr>
              <a:lnSpc>
                <a:spcPct val="110000"/>
              </a:lnSpc>
              <a:spcBef>
                <a:spcPts val="1776"/>
              </a:spcBef>
              <a:buClr>
                <a:srgbClr val="BF0101"/>
              </a:buClr>
              <a:buSzPct val="100000"/>
            </a:pPr>
            <a:r>
              <a:rPr lang="en-US" sz="1400" b="1" dirty="0" smtClean="0"/>
              <a:t>And because new gates at the Sharon Road crossing would reduce the clearance at  North Greenville Avenue, we had to agree to make that roadway “ no entrance.”</a:t>
            </a:r>
          </a:p>
          <a:p>
            <a:pPr>
              <a:lnSpc>
                <a:spcPct val="110000"/>
              </a:lnSpc>
              <a:spcBef>
                <a:spcPts val="1776"/>
              </a:spcBef>
              <a:buClr>
                <a:srgbClr val="BF0101"/>
              </a:buClr>
              <a:buSzPct val="100000"/>
            </a:pPr>
            <a:r>
              <a:rPr lang="en-US" sz="1400" b="1" dirty="0" smtClean="0"/>
              <a:t>Previous efforts to establish a Quiet Zone were estimated to cost the village as much as $1.3M.  This time, our share of the project costs were estimated to be $265,000.  </a:t>
            </a:r>
          </a:p>
          <a:p>
            <a:pPr>
              <a:lnSpc>
                <a:spcPct val="110000"/>
              </a:lnSpc>
              <a:spcBef>
                <a:spcPts val="1776"/>
              </a:spcBef>
              <a:buClr>
                <a:srgbClr val="BF0101"/>
              </a:buClr>
              <a:buSzPct val="100000"/>
            </a:pPr>
            <a:r>
              <a:rPr lang="en-US" sz="1400" b="1" dirty="0" smtClean="0"/>
              <a:t>And for the first time this idea seemed possible.</a:t>
            </a:r>
            <a:endParaRPr lang="en-US" sz="1400" b="1" dirty="0"/>
          </a:p>
        </p:txBody>
      </p:sp>
      <p:sp>
        <p:nvSpPr>
          <p:cNvPr id="4" name="Slide Number Placeholder 3"/>
          <p:cNvSpPr>
            <a:spLocks noGrp="1"/>
          </p:cNvSpPr>
          <p:nvPr>
            <p:ph type="sldNum" sz="quarter" idx="10"/>
          </p:nvPr>
        </p:nvSpPr>
        <p:spPr/>
        <p:txBody>
          <a:bodyPr/>
          <a:lstStyle/>
          <a:p>
            <a:fld id="{018DE0AF-73D5-B642-97D9-B7B7FC54259D}" type="slidenum">
              <a:rPr lang="en-US" smtClean="0"/>
              <a:t>6</a:t>
            </a:fld>
            <a:endParaRPr lang="en-US"/>
          </a:p>
        </p:txBody>
      </p:sp>
    </p:spTree>
    <p:extLst>
      <p:ext uri="{BB962C8B-B14F-4D97-AF65-F5344CB8AC3E}">
        <p14:creationId xmlns:p14="http://schemas.microsoft.com/office/powerpoint/2010/main" val="3900396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5029200" cy="4114800"/>
          </a:xfrm>
        </p:spPr>
        <p:txBody>
          <a:bodyPr/>
          <a:lstStyle/>
          <a:p>
            <a:r>
              <a:rPr lang="en-US" sz="1400" b="1" dirty="0" smtClean="0"/>
              <a:t>The proposal also outlined the responsibilities of ORDC and CSX.</a:t>
            </a:r>
          </a:p>
          <a:p>
            <a:endParaRPr lang="en-US" sz="1400" b="1" dirty="0"/>
          </a:p>
          <a:p>
            <a:pPr marL="285750" indent="-285750">
              <a:buFont typeface="Arial"/>
              <a:buChar char="•"/>
            </a:pPr>
            <a:r>
              <a:rPr lang="en-US" sz="1400" b="1" dirty="0"/>
              <a:t>CSX will install the additional gates and </a:t>
            </a:r>
            <a:r>
              <a:rPr lang="en-US" sz="1400" b="1" dirty="0" smtClean="0"/>
              <a:t>sensors </a:t>
            </a:r>
            <a:r>
              <a:rPr lang="en-US" sz="1400" b="1" dirty="0"/>
              <a:t>at the Sharon </a:t>
            </a:r>
            <a:r>
              <a:rPr lang="en-US" sz="1400" b="1" dirty="0" smtClean="0"/>
              <a:t>crossing, and upgrade the lighting and other safety equipment</a:t>
            </a:r>
            <a:endParaRPr lang="en-US" sz="1400" b="1" dirty="0"/>
          </a:p>
          <a:p>
            <a:pPr marL="285750" indent="-285750">
              <a:buFont typeface="Arial"/>
              <a:buChar char="•"/>
            </a:pPr>
            <a:r>
              <a:rPr lang="en-US" sz="1400" b="1" dirty="0" smtClean="0"/>
              <a:t>CSX </a:t>
            </a:r>
            <a:r>
              <a:rPr lang="en-US" sz="1400" b="1" dirty="0"/>
              <a:t>and ORDC </a:t>
            </a:r>
            <a:r>
              <a:rPr lang="en-US" sz="1400" b="1" dirty="0" smtClean="0"/>
              <a:t>will pay to </a:t>
            </a:r>
            <a:r>
              <a:rPr lang="en-US" sz="1400" b="1" dirty="0"/>
              <a:t>close </a:t>
            </a:r>
            <a:r>
              <a:rPr lang="en-US" sz="1400" b="1" dirty="0" smtClean="0"/>
              <a:t>the Albion crossing, including up to $5,000 for landscaping and signage</a:t>
            </a:r>
            <a:endParaRPr lang="en-US" sz="1400" b="1" dirty="0"/>
          </a:p>
          <a:p>
            <a:pPr marL="285750" indent="-285750">
              <a:buFont typeface="Arial"/>
              <a:buChar char="•"/>
            </a:pPr>
            <a:r>
              <a:rPr lang="en-US" sz="1400" b="1" dirty="0" smtClean="0"/>
              <a:t>CSX will give </a:t>
            </a:r>
            <a:r>
              <a:rPr lang="en-US" sz="1400" b="1" dirty="0"/>
              <a:t>the Village $50,000 for any part of project including </a:t>
            </a:r>
            <a:r>
              <a:rPr lang="en-US" sz="1400" b="1" dirty="0" smtClean="0"/>
              <a:t>work to relocate the pedestrian </a:t>
            </a:r>
            <a:r>
              <a:rPr lang="en-US" sz="1400" b="1" dirty="0"/>
              <a:t>walkway </a:t>
            </a:r>
            <a:endParaRPr lang="en-US" sz="1400" b="1" dirty="0" smtClean="0"/>
          </a:p>
          <a:p>
            <a:pPr marL="285750" indent="-285750">
              <a:buFont typeface="Arial"/>
              <a:buChar char="•"/>
            </a:pPr>
            <a:r>
              <a:rPr lang="en-US" sz="1400" b="1" dirty="0" smtClean="0"/>
              <a:t>This means the two agreed to pick up nearly 80% of the costs of the project, or $675,000.</a:t>
            </a:r>
            <a:endParaRPr lang="en-US" sz="1400" b="1" dirty="0"/>
          </a:p>
          <a:p>
            <a:pPr marL="285750" indent="-285750">
              <a:buFont typeface="Arial"/>
              <a:buChar char="•"/>
            </a:pPr>
            <a:endParaRPr lang="en-US" sz="1400" dirty="0"/>
          </a:p>
        </p:txBody>
      </p:sp>
      <p:sp>
        <p:nvSpPr>
          <p:cNvPr id="4" name="Slide Number Placeholder 3"/>
          <p:cNvSpPr>
            <a:spLocks noGrp="1"/>
          </p:cNvSpPr>
          <p:nvPr>
            <p:ph type="sldNum" sz="quarter" idx="10"/>
          </p:nvPr>
        </p:nvSpPr>
        <p:spPr/>
        <p:txBody>
          <a:bodyPr/>
          <a:lstStyle/>
          <a:p>
            <a:fld id="{018DE0AF-73D5-B642-97D9-B7B7FC54259D}" type="slidenum">
              <a:rPr lang="en-US" smtClean="0"/>
              <a:t>7</a:t>
            </a:fld>
            <a:endParaRPr lang="en-US"/>
          </a:p>
        </p:txBody>
      </p:sp>
    </p:spTree>
    <p:extLst>
      <p:ext uri="{BB962C8B-B14F-4D97-AF65-F5344CB8AC3E}">
        <p14:creationId xmlns:p14="http://schemas.microsoft.com/office/powerpoint/2010/main" val="3900396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18DE0AF-73D5-B642-97D9-B7B7FC54259D}" type="slidenum">
              <a:rPr lang="en-US" smtClean="0"/>
              <a:t>8</a:t>
            </a:fld>
            <a:endParaRPr lang="en-US"/>
          </a:p>
        </p:txBody>
      </p:sp>
      <p:sp>
        <p:nvSpPr>
          <p:cNvPr id="5" name="Notes Placeholder 2"/>
          <p:cNvSpPr>
            <a:spLocks noGrp="1"/>
          </p:cNvSpPr>
          <p:nvPr>
            <p:ph type="body" idx="1"/>
          </p:nvPr>
        </p:nvSpPr>
        <p:spPr>
          <a:xfrm>
            <a:off x="1143000" y="4247558"/>
            <a:ext cx="5231240" cy="4114800"/>
          </a:xfrm>
        </p:spPr>
        <p:txBody>
          <a:bodyPr/>
          <a:lstStyle/>
          <a:p>
            <a:r>
              <a:rPr lang="en-US" sz="1400" b="1" dirty="0" smtClean="0"/>
              <a:t>The organizing committee then took steps to gauge community interest in the Quiet Zone.  </a:t>
            </a:r>
          </a:p>
          <a:p>
            <a:endParaRPr lang="en-US" sz="1400" b="1" dirty="0" smtClean="0"/>
          </a:p>
          <a:p>
            <a:r>
              <a:rPr lang="en-US" sz="1400" b="1" dirty="0" smtClean="0"/>
              <a:t>We started by staffing a booth at the street fair in September.  We distributed background information on the Quiet Zone.  </a:t>
            </a:r>
          </a:p>
          <a:p>
            <a:endParaRPr lang="en-US" sz="1400" b="1" dirty="0"/>
          </a:p>
          <a:p>
            <a:r>
              <a:rPr lang="en-US" sz="1400" b="1" dirty="0" smtClean="0"/>
              <a:t>For residents who stopped by, we had a questionnaire and a sign-up sheet for yard signs.</a:t>
            </a:r>
          </a:p>
          <a:p>
            <a:endParaRPr lang="en-US" sz="1400" b="1" dirty="0" smtClean="0"/>
          </a:p>
          <a:p>
            <a:r>
              <a:rPr lang="en-US" sz="1400" b="1" dirty="0" smtClean="0"/>
              <a:t>In all, 110 Glendale residents completed our questionnaire and, although it was far from scientific, it did give us much needed information.  </a:t>
            </a:r>
          </a:p>
          <a:p>
            <a:endParaRPr lang="en-US" sz="1400" b="1" dirty="0"/>
          </a:p>
          <a:p>
            <a:r>
              <a:rPr lang="en-US" sz="1400" b="1" dirty="0" smtClean="0"/>
              <a:t>Here’s what we learned.</a:t>
            </a:r>
          </a:p>
          <a:p>
            <a:endParaRPr lang="en-US" sz="1400" b="1" dirty="0"/>
          </a:p>
          <a:p>
            <a:endParaRPr lang="en-US" sz="1400" b="1" dirty="0" smtClean="0"/>
          </a:p>
        </p:txBody>
      </p:sp>
    </p:spTree>
    <p:extLst>
      <p:ext uri="{BB962C8B-B14F-4D97-AF65-F5344CB8AC3E}">
        <p14:creationId xmlns:p14="http://schemas.microsoft.com/office/powerpoint/2010/main" val="3675232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5029200" cy="4114800"/>
          </a:xfrm>
        </p:spPr>
        <p:txBody>
          <a:bodyPr/>
          <a:lstStyle/>
          <a:p>
            <a:r>
              <a:rPr lang="en-US" sz="1400" b="1" dirty="0" smtClean="0"/>
              <a:t>105 </a:t>
            </a:r>
            <a:r>
              <a:rPr lang="en-US" sz="1400" b="1" dirty="0"/>
              <a:t>of those responding said they supported a solution to quiet the horns.  </a:t>
            </a:r>
            <a:endParaRPr lang="en-US" sz="1400" dirty="0"/>
          </a:p>
        </p:txBody>
      </p:sp>
      <p:sp>
        <p:nvSpPr>
          <p:cNvPr id="4" name="Slide Number Placeholder 3"/>
          <p:cNvSpPr>
            <a:spLocks noGrp="1"/>
          </p:cNvSpPr>
          <p:nvPr>
            <p:ph type="sldNum" sz="quarter" idx="10"/>
          </p:nvPr>
        </p:nvSpPr>
        <p:spPr/>
        <p:txBody>
          <a:bodyPr/>
          <a:lstStyle/>
          <a:p>
            <a:fld id="{018DE0AF-73D5-B642-97D9-B7B7FC54259D}" type="slidenum">
              <a:rPr lang="en-US" smtClean="0"/>
              <a:t>9</a:t>
            </a:fld>
            <a:endParaRPr lang="en-US"/>
          </a:p>
        </p:txBody>
      </p:sp>
    </p:spTree>
    <p:extLst>
      <p:ext uri="{BB962C8B-B14F-4D97-AF65-F5344CB8AC3E}">
        <p14:creationId xmlns:p14="http://schemas.microsoft.com/office/powerpoint/2010/main" val="67827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216C5678-EE20-4FA5-88E2-6E0BD67A2E26}" type="datetime1">
              <a:rPr lang="en-US" smtClean="0"/>
              <a:t>7/3/2017</a:t>
            </a:fld>
            <a:endParaRPr lang="en-US" dirty="0"/>
          </a:p>
        </p:txBody>
      </p:sp>
      <p:sp>
        <p:nvSpPr>
          <p:cNvPr id="8" name="Slide Number Placeholder 7"/>
          <p:cNvSpPr>
            <a:spLocks noGrp="1"/>
          </p:cNvSpPr>
          <p:nvPr>
            <p:ph type="sldNum" sz="quarter" idx="11"/>
          </p:nvPr>
        </p:nvSpPr>
        <p:spPr>
          <a:xfrm>
            <a:off x="8543278" y="6356350"/>
            <a:ext cx="561975" cy="365125"/>
          </a:xfrm>
          <a:prstGeom prst="rect">
            <a:avLst/>
          </a:prstGeom>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a:xfrm>
            <a:off x="659165" y="6356350"/>
            <a:ext cx="2847975" cy="365125"/>
          </a:xfrm>
          <a:prstGeom prst="rect">
            <a:avLst/>
          </a:prstGeom>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7BEBCA8-DF8C-A74F-8860-2B02BCEFA8A8}" type="datetimeFigureOut">
              <a:rPr lang="en-US" smtClean="0"/>
              <a:t>7/3/2017</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151B3BF6-79A5-FF43-8560-C23D731304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7BEBCA8-DF8C-A74F-8860-2B02BCEFA8A8}" type="datetimeFigureOut">
              <a:rPr lang="en-US" smtClean="0"/>
              <a:t>7/3/2017</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151B3BF6-79A5-FF43-8560-C23D7313046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B11D738E-8962-435F-8C43-147B8DD7E819}" type="datetime1">
              <a:rPr lang="en-US" smtClean="0"/>
              <a:t>7/3/2017</a:t>
            </a:fld>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09CAEA93-55E7-4DA9-90C2-089A26EEFEC4}" type="datetime1">
              <a:rPr lang="en-US" smtClean="0"/>
              <a:t>7/3/2017</a:t>
            </a:fld>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7BEBCA8-DF8C-A74F-8860-2B02BCEFA8A8}" type="datetimeFigureOut">
              <a:rPr lang="en-US" smtClean="0"/>
              <a:t>7/3/2017</a:t>
            </a:fld>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151B3BF6-79A5-FF43-8560-C23D73130461}"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97BEBCA8-DF8C-A74F-8860-2B02BCEFA8A8}" type="datetimeFigureOut">
              <a:rPr lang="en-US" smtClean="0"/>
              <a:t>7/3/2017</a:t>
            </a:fld>
            <a:endParaRPr lang="en-US"/>
          </a:p>
        </p:txBody>
      </p:sp>
      <p:sp>
        <p:nvSpPr>
          <p:cNvPr id="8" name="Footer Placeholder 7"/>
          <p:cNvSpPr>
            <a:spLocks noGrp="1"/>
          </p:cNvSpPr>
          <p:nvPr>
            <p:ph type="ftr" sz="quarter" idx="11"/>
          </p:nvPr>
        </p:nvSpPr>
        <p:spPr>
          <a:xfrm>
            <a:off x="659165" y="6356350"/>
            <a:ext cx="2847975"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151B3BF6-79A5-FF43-8560-C23D73130461}"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97BEBCA8-DF8C-A74F-8860-2B02BCEFA8A8}" type="datetimeFigureOut">
              <a:rPr lang="en-US" smtClean="0"/>
              <a:t>7/3/2017</a:t>
            </a:fld>
            <a:endParaRPr lang="en-US"/>
          </a:p>
        </p:txBody>
      </p:sp>
      <p:sp>
        <p:nvSpPr>
          <p:cNvPr id="4" name="Footer Placeholder 3"/>
          <p:cNvSpPr>
            <a:spLocks noGrp="1"/>
          </p:cNvSpPr>
          <p:nvPr>
            <p:ph type="ftr" sz="quarter" idx="11"/>
          </p:nvPr>
        </p:nvSpPr>
        <p:spPr>
          <a:xfrm>
            <a:off x="659165" y="6356350"/>
            <a:ext cx="284797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151B3BF6-79A5-FF43-8560-C23D731304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97BEBCA8-DF8C-A74F-8860-2B02BCEFA8A8}" type="datetimeFigureOut">
              <a:rPr lang="en-US" smtClean="0"/>
              <a:t>7/3/2017</a:t>
            </a:fld>
            <a:endParaRPr lang="en-US"/>
          </a:p>
        </p:txBody>
      </p:sp>
      <p:sp>
        <p:nvSpPr>
          <p:cNvPr id="3" name="Footer Placeholder 2"/>
          <p:cNvSpPr>
            <a:spLocks noGrp="1"/>
          </p:cNvSpPr>
          <p:nvPr>
            <p:ph type="ftr" sz="quarter" idx="11"/>
          </p:nvPr>
        </p:nvSpPr>
        <p:spPr>
          <a:xfrm>
            <a:off x="659165" y="6356350"/>
            <a:ext cx="2847975"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151B3BF6-79A5-FF43-8560-C23D731304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7BEBCA8-DF8C-A74F-8860-2B02BCEFA8A8}" type="datetimeFigureOut">
              <a:rPr lang="en-US" smtClean="0"/>
              <a:t>7/3/2017</a:t>
            </a:fld>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7BEBCA8-DF8C-A74F-8860-2B02BCEFA8A8}" type="datetimeFigureOut">
              <a:rPr lang="en-US" smtClean="0"/>
              <a:t>7/3/2017</a:t>
            </a:fld>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151B3BF6-79A5-FF43-8560-C23D7313046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7561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914400" rtl="0" eaLnBrk="1" latinLnBrk="0" hangingPunct="1">
        <a:lnSpc>
          <a:spcPts val="5800"/>
        </a:lnSpc>
        <a:spcBef>
          <a:spcPct val="0"/>
        </a:spcBef>
        <a:buNone/>
        <a:defRPr sz="5400" kern="1200">
          <a:solidFill>
            <a:schemeClr val="tx1"/>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rgbClr val="000000"/>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rgbClr val="000000"/>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rgbClr val="000000"/>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rgbClr val="000000"/>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000000"/>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0646" y="1417528"/>
            <a:ext cx="4897554" cy="2370612"/>
          </a:xfrm>
        </p:spPr>
        <p:txBody>
          <a:bodyPr/>
          <a:lstStyle/>
          <a:p>
            <a:pPr>
              <a:lnSpc>
                <a:spcPct val="80000"/>
              </a:lnSpc>
            </a:pPr>
            <a:r>
              <a:rPr lang="en-US" b="1" dirty="0" smtClean="0">
                <a:solidFill>
                  <a:schemeClr val="tx1"/>
                </a:solidFill>
              </a:rPr>
              <a:t>Glendale Quiet Zone</a:t>
            </a:r>
            <a:endParaRPr lang="en-US" b="1" dirty="0">
              <a:solidFill>
                <a:schemeClr val="tx1"/>
              </a:solidFill>
            </a:endParaRPr>
          </a:p>
        </p:txBody>
      </p:sp>
      <p:sp>
        <p:nvSpPr>
          <p:cNvPr id="3" name="Subtitle 2"/>
          <p:cNvSpPr>
            <a:spLocks noGrp="1"/>
          </p:cNvSpPr>
          <p:nvPr>
            <p:ph type="subTitle" idx="1"/>
          </p:nvPr>
        </p:nvSpPr>
        <p:spPr>
          <a:xfrm>
            <a:off x="3750368" y="3788140"/>
            <a:ext cx="4707832" cy="748553"/>
          </a:xfrm>
        </p:spPr>
        <p:txBody>
          <a:bodyPr>
            <a:noAutofit/>
          </a:bodyPr>
          <a:lstStyle/>
          <a:p>
            <a:pPr>
              <a:lnSpc>
                <a:spcPct val="90000"/>
              </a:lnSpc>
            </a:pPr>
            <a:r>
              <a:rPr lang="en-US" sz="2800" b="1" dirty="0" smtClean="0">
                <a:solidFill>
                  <a:srgbClr val="BF0101"/>
                </a:solidFill>
              </a:rPr>
              <a:t>Village Council Public Hearing 06.19.17</a:t>
            </a:r>
            <a:endParaRPr lang="en-US" b="1" dirty="0">
              <a:solidFill>
                <a:srgbClr val="BF0101"/>
              </a:solidFill>
            </a:endParaRPr>
          </a:p>
        </p:txBody>
      </p:sp>
      <p:pic>
        <p:nvPicPr>
          <p:cNvPr id="4" name="Picture 3"/>
          <p:cNvPicPr/>
          <p:nvPr/>
        </p:nvPicPr>
        <p:blipFill>
          <a:blip r:embed="rId3" cstate="print">
            <a:clrChange>
              <a:clrFrom>
                <a:srgbClr val="FFFFFF"/>
              </a:clrFrom>
              <a:clrTo>
                <a:srgbClr val="FFFFFF">
                  <a:alpha val="0"/>
                </a:srgbClr>
              </a:clrTo>
            </a:clrChange>
          </a:blip>
          <a:stretch>
            <a:fillRect/>
          </a:stretch>
        </p:blipFill>
        <p:spPr>
          <a:xfrm>
            <a:off x="1198264" y="1208028"/>
            <a:ext cx="1948289" cy="3641481"/>
          </a:xfrm>
          <a:prstGeom prst="rect">
            <a:avLst/>
          </a:prstGeom>
          <a:ln>
            <a:noFill/>
          </a:ln>
          <a:effectLst/>
        </p:spPr>
      </p:pic>
    </p:spTree>
    <p:extLst>
      <p:ext uri="{BB962C8B-B14F-4D97-AF65-F5344CB8AC3E}">
        <p14:creationId xmlns:p14="http://schemas.microsoft.com/office/powerpoint/2010/main" val="4121745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929382" y="1996169"/>
            <a:ext cx="2642604" cy="414496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spcBef>
                <a:spcPts val="3600"/>
              </a:spcBef>
              <a:buClr>
                <a:srgbClr val="BF0101"/>
              </a:buClr>
              <a:buSzPct val="100000"/>
              <a:buFont typeface="Arial"/>
              <a:buChar char="•"/>
            </a:pPr>
            <a:r>
              <a:rPr lang="en-US" sz="2400" b="1" dirty="0">
                <a:solidFill>
                  <a:schemeClr val="tx1"/>
                </a:solidFill>
              </a:rPr>
              <a:t>Does the volume of train horns in Glendale negatively affect your life and enjoyment of  living </a:t>
            </a:r>
            <a:r>
              <a:rPr lang="en-US" sz="2400" b="1" dirty="0" smtClean="0">
                <a:solidFill>
                  <a:schemeClr val="tx1"/>
                </a:solidFill>
              </a:rPr>
              <a:t>here? </a:t>
            </a:r>
          </a:p>
        </p:txBody>
      </p:sp>
      <p:graphicFrame>
        <p:nvGraphicFramePr>
          <p:cNvPr id="17" name="Chart 16"/>
          <p:cNvGraphicFramePr>
            <a:graphicFrameLocks/>
          </p:cNvGraphicFramePr>
          <p:nvPr>
            <p:extLst>
              <p:ext uri="{D42A27DB-BD31-4B8C-83A1-F6EECF244321}">
                <p14:modId xmlns:p14="http://schemas.microsoft.com/office/powerpoint/2010/main" val="2330999258"/>
              </p:ext>
            </p:extLst>
          </p:nvPr>
        </p:nvGraphicFramePr>
        <p:xfrm>
          <a:off x="3571986" y="1996169"/>
          <a:ext cx="4581213" cy="285744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88808" y="3875876"/>
            <a:ext cx="635000" cy="307777"/>
          </a:xfrm>
          <a:prstGeom prst="rect">
            <a:avLst/>
          </a:prstGeom>
          <a:noFill/>
        </p:spPr>
        <p:txBody>
          <a:bodyPr wrap="square" rtlCol="0">
            <a:spAutoFit/>
          </a:bodyPr>
          <a:lstStyle/>
          <a:p>
            <a:r>
              <a:rPr lang="en-US" sz="1400" b="1" dirty="0" smtClean="0">
                <a:solidFill>
                  <a:schemeClr val="bg1"/>
                </a:solidFill>
              </a:rPr>
              <a:t>Yes</a:t>
            </a:r>
            <a:endParaRPr lang="en-US" sz="1400" b="1" dirty="0">
              <a:solidFill>
                <a:schemeClr val="bg1"/>
              </a:solidFill>
            </a:endParaRPr>
          </a:p>
        </p:txBody>
      </p:sp>
      <p:pic>
        <p:nvPicPr>
          <p:cNvPr id="7" name="Picture 6"/>
          <p:cNvPicPr/>
          <p:nvPr/>
        </p:nvPicPr>
        <p:blipFill>
          <a:blip r:embed="rId4" cstate="print">
            <a:clrChange>
              <a:clrFrom>
                <a:srgbClr val="FFFFFF"/>
              </a:clrFrom>
              <a:clrTo>
                <a:srgbClr val="FFFFFF">
                  <a:alpha val="0"/>
                </a:srgbClr>
              </a:clrTo>
            </a:clrChange>
          </a:blip>
          <a:stretch>
            <a:fillRect/>
          </a:stretch>
        </p:blipFill>
        <p:spPr>
          <a:xfrm>
            <a:off x="8032811" y="5130585"/>
            <a:ext cx="888900" cy="1553436"/>
          </a:xfrm>
          <a:prstGeom prst="rect">
            <a:avLst/>
          </a:prstGeom>
          <a:ln>
            <a:noFill/>
          </a:ln>
          <a:effectLst/>
        </p:spPr>
      </p:pic>
      <p:sp>
        <p:nvSpPr>
          <p:cNvPr id="10" name="Title 1"/>
          <p:cNvSpPr>
            <a:spLocks noGrp="1"/>
          </p:cNvSpPr>
          <p:nvPr>
            <p:ph type="title"/>
          </p:nvPr>
        </p:nvSpPr>
        <p:spPr/>
        <p:txBody>
          <a:bodyPr/>
          <a:lstStyle/>
          <a:p>
            <a:pPr>
              <a:lnSpc>
                <a:spcPct val="80000"/>
              </a:lnSpc>
            </a:pPr>
            <a:r>
              <a:rPr lang="en-US" b="1" dirty="0">
                <a:solidFill>
                  <a:srgbClr val="000000"/>
                </a:solidFill>
              </a:rPr>
              <a:t>Early Communications: </a:t>
            </a:r>
            <a:r>
              <a:rPr lang="en-US" dirty="0">
                <a:solidFill>
                  <a:srgbClr val="000000"/>
                </a:solidFill>
              </a:rPr>
              <a:t/>
            </a:r>
            <a:br>
              <a:rPr lang="en-US" dirty="0">
                <a:solidFill>
                  <a:srgbClr val="000000"/>
                </a:solidFill>
              </a:rPr>
            </a:br>
            <a:r>
              <a:rPr lang="en-US" sz="4000" b="1" dirty="0" smtClean="0">
                <a:solidFill>
                  <a:srgbClr val="BF0101"/>
                </a:solidFill>
              </a:rPr>
              <a:t>Street Fair Questionnaire</a:t>
            </a:r>
            <a:endParaRPr lang="en-US" b="1" dirty="0">
              <a:solidFill>
                <a:srgbClr val="000000"/>
              </a:solidFill>
            </a:endParaRPr>
          </a:p>
        </p:txBody>
      </p:sp>
    </p:spTree>
    <p:extLst>
      <p:ext uri="{BB962C8B-B14F-4D97-AF65-F5344CB8AC3E}">
        <p14:creationId xmlns:p14="http://schemas.microsoft.com/office/powerpoint/2010/main" val="813449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1"/>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sz="4800" b="1" dirty="0" smtClean="0">
                <a:solidFill>
                  <a:srgbClr val="000000"/>
                </a:solidFill>
              </a:rPr>
              <a:t>Early Communications: </a:t>
            </a:r>
            <a:r>
              <a:rPr lang="en-US" sz="4800" dirty="0" smtClean="0">
                <a:solidFill>
                  <a:srgbClr val="000000"/>
                </a:solidFill>
              </a:rPr>
              <a:t/>
            </a:r>
            <a:br>
              <a:rPr lang="en-US" sz="4800" dirty="0" smtClean="0">
                <a:solidFill>
                  <a:srgbClr val="000000"/>
                </a:solidFill>
              </a:rPr>
            </a:br>
            <a:r>
              <a:rPr lang="en-US" sz="3600" b="1" dirty="0" smtClean="0">
                <a:solidFill>
                  <a:srgbClr val="BF0101"/>
                </a:solidFill>
              </a:rPr>
              <a:t>Gauging Interest  </a:t>
            </a:r>
            <a:endParaRPr lang="en-US" sz="3600" b="1" dirty="0">
              <a:solidFill>
                <a:srgbClr val="BF0101"/>
              </a:solidFill>
            </a:endParaRPr>
          </a:p>
        </p:txBody>
      </p:sp>
      <p:pic>
        <p:nvPicPr>
          <p:cNvPr id="6" name="Picture 5" descr="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379" y="1875099"/>
            <a:ext cx="5139709" cy="38547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8279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457200" y="59526"/>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1"/>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sz="4800" b="1" dirty="0" smtClean="0">
                <a:solidFill>
                  <a:srgbClr val="000000"/>
                </a:solidFill>
              </a:rPr>
              <a:t>Grass Roots to Official Grou</a:t>
            </a:r>
            <a:r>
              <a:rPr lang="en-US" sz="4800" b="1" dirty="0">
                <a:solidFill>
                  <a:srgbClr val="000000"/>
                </a:solidFill>
              </a:rPr>
              <a:t>p</a:t>
            </a:r>
            <a:r>
              <a:rPr lang="en-US" sz="4800" b="1" dirty="0" smtClean="0">
                <a:solidFill>
                  <a:srgbClr val="000000"/>
                </a:solidFill>
              </a:rPr>
              <a:t/>
            </a:r>
            <a:br>
              <a:rPr lang="en-US" sz="4800" b="1" dirty="0" smtClean="0">
                <a:solidFill>
                  <a:srgbClr val="000000"/>
                </a:solidFill>
              </a:rPr>
            </a:br>
            <a:r>
              <a:rPr lang="en-US" sz="3600" b="1" dirty="0" smtClean="0">
                <a:solidFill>
                  <a:srgbClr val="BF0101"/>
                </a:solidFill>
              </a:rPr>
              <a:t>Mayor’s Special Committee Formed</a:t>
            </a:r>
            <a:endParaRPr lang="en-US" sz="2400" b="1" dirty="0">
              <a:solidFill>
                <a:srgbClr val="BF0101"/>
              </a:solidFill>
            </a:endParaRPr>
          </a:p>
        </p:txBody>
      </p:sp>
      <p:sp>
        <p:nvSpPr>
          <p:cNvPr id="7" name="Rectangle 6"/>
          <p:cNvSpPr/>
          <p:nvPr/>
        </p:nvSpPr>
        <p:spPr>
          <a:xfrm>
            <a:off x="531900" y="2065259"/>
            <a:ext cx="8080201" cy="34163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spcBef>
                <a:spcPts val="0"/>
              </a:spcBef>
              <a:spcAft>
                <a:spcPts val="600"/>
              </a:spcAft>
              <a:buSzPct val="100000"/>
              <a:buFont typeface="Arial"/>
              <a:buChar char="•"/>
            </a:pPr>
            <a:r>
              <a:rPr lang="en-US" sz="2800" b="1" dirty="0" smtClean="0"/>
              <a:t>2016 Special Committee for a Glendale Quiet Zone </a:t>
            </a:r>
            <a:endParaRPr lang="en-US" sz="2800" b="1" dirty="0"/>
          </a:p>
          <a:p>
            <a:pPr marL="457200" indent="-457200">
              <a:spcBef>
                <a:spcPts val="0"/>
              </a:spcBef>
              <a:spcAft>
                <a:spcPts val="600"/>
              </a:spcAft>
              <a:buSzPct val="100000"/>
              <a:buFont typeface="Arial"/>
              <a:buChar char="•"/>
            </a:pPr>
            <a:r>
              <a:rPr lang="en-US" sz="2800" b="1" dirty="0" smtClean="0"/>
              <a:t>Charged with pursuing specifics of Quiet Zone</a:t>
            </a:r>
          </a:p>
          <a:p>
            <a:pPr marL="457200" indent="-457200">
              <a:spcBef>
                <a:spcPts val="0"/>
              </a:spcBef>
              <a:spcAft>
                <a:spcPts val="600"/>
              </a:spcAft>
              <a:buSzPct val="100000"/>
              <a:buFont typeface="Arial"/>
              <a:buChar char="•"/>
            </a:pPr>
            <a:r>
              <a:rPr lang="en-US" sz="2800" b="1" dirty="0" smtClean="0"/>
              <a:t>Provide information and public input to Planning Commission and Council</a:t>
            </a:r>
          </a:p>
          <a:p>
            <a:pPr marL="457200" indent="-457200">
              <a:spcBef>
                <a:spcPts val="0"/>
              </a:spcBef>
              <a:spcAft>
                <a:spcPts val="600"/>
              </a:spcAft>
              <a:buSzPct val="100000"/>
              <a:buFont typeface="Arial"/>
              <a:buChar char="•"/>
            </a:pPr>
            <a:r>
              <a:rPr lang="en-US" sz="2800" b="1" dirty="0" smtClean="0"/>
              <a:t>Focus on requirements of a Quiet Zone, communications and financial solutions</a:t>
            </a:r>
          </a:p>
          <a:p>
            <a:pPr marL="457200" indent="-457200">
              <a:spcBef>
                <a:spcPts val="0"/>
              </a:spcBef>
              <a:spcAft>
                <a:spcPts val="600"/>
              </a:spcAft>
              <a:buSzPct val="100000"/>
              <a:buFont typeface="Arial"/>
              <a:buChar char="•"/>
            </a:pPr>
            <a:endParaRPr lang="en-US" sz="2800" b="1" dirty="0" smtClean="0"/>
          </a:p>
        </p:txBody>
      </p:sp>
      <p:pic>
        <p:nvPicPr>
          <p:cNvPr id="8" name="Picture 7"/>
          <p:cNvPicPr/>
          <p:nvPr/>
        </p:nvPicPr>
        <p:blipFill>
          <a:blip r:embed="rId3" cstate="print">
            <a:clrChange>
              <a:clrFrom>
                <a:srgbClr val="FFFFFF"/>
              </a:clrFrom>
              <a:clrTo>
                <a:srgbClr val="FFFFFF">
                  <a:alpha val="0"/>
                </a:srgbClr>
              </a:clrTo>
            </a:clrChange>
          </a:blip>
          <a:stretch>
            <a:fillRect/>
          </a:stretch>
        </p:blipFill>
        <p:spPr>
          <a:xfrm>
            <a:off x="8032811" y="5130585"/>
            <a:ext cx="888900" cy="1553436"/>
          </a:xfrm>
          <a:prstGeom prst="rect">
            <a:avLst/>
          </a:prstGeom>
          <a:ln>
            <a:noFill/>
          </a:ln>
          <a:effectLst/>
        </p:spPr>
      </p:pic>
    </p:spTree>
    <p:extLst>
      <p:ext uri="{BB962C8B-B14F-4D97-AF65-F5344CB8AC3E}">
        <p14:creationId xmlns:p14="http://schemas.microsoft.com/office/powerpoint/2010/main" val="203718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7415" y="7200"/>
            <a:ext cx="86868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sz="4800" b="1" dirty="0" smtClean="0">
                <a:solidFill>
                  <a:srgbClr val="000000"/>
                </a:solidFill>
              </a:rPr>
              <a:t>The Quiet Zone Committee</a:t>
            </a:r>
            <a:r>
              <a:rPr lang="en-US" sz="4800" dirty="0" smtClean="0">
                <a:solidFill>
                  <a:srgbClr val="000000"/>
                </a:solidFill>
              </a:rPr>
              <a:t/>
            </a:r>
            <a:br>
              <a:rPr lang="en-US" sz="4800" dirty="0" smtClean="0">
                <a:solidFill>
                  <a:srgbClr val="000000"/>
                </a:solidFill>
              </a:rPr>
            </a:br>
            <a:r>
              <a:rPr lang="en-US" sz="3600" b="1" dirty="0" smtClean="0">
                <a:solidFill>
                  <a:srgbClr val="BF0101"/>
                </a:solidFill>
              </a:rPr>
              <a:t>Process since October 2016</a:t>
            </a:r>
            <a:endParaRPr lang="en-US" sz="3600" b="1" dirty="0">
              <a:solidFill>
                <a:srgbClr val="BF010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917306340"/>
              </p:ext>
            </p:extLst>
          </p:nvPr>
        </p:nvGraphicFramePr>
        <p:xfrm>
          <a:off x="809644" y="1820044"/>
          <a:ext cx="7286385" cy="3173375"/>
        </p:xfrm>
        <a:graphic>
          <a:graphicData uri="http://schemas.openxmlformats.org/drawingml/2006/table">
            <a:tbl>
              <a:tblPr firstRow="1" bandRow="1">
                <a:tableStyleId>{10A1B5D5-9B99-4C35-A422-299274C87663}</a:tableStyleId>
              </a:tblPr>
              <a:tblGrid>
                <a:gridCol w="3248293"/>
                <a:gridCol w="1944635"/>
                <a:gridCol w="2093457"/>
              </a:tblGrid>
              <a:tr h="516432">
                <a:tc>
                  <a:txBody>
                    <a:bodyPr/>
                    <a:lstStyle/>
                    <a:p>
                      <a:pPr algn="ctr"/>
                      <a:r>
                        <a:rPr lang="en-US" sz="2000" dirty="0" smtClean="0">
                          <a:solidFill>
                            <a:schemeClr val="tx1"/>
                          </a:solidFill>
                        </a:rPr>
                        <a:t>Type of meeting</a:t>
                      </a:r>
                    </a:p>
                    <a:p>
                      <a:r>
                        <a:rPr lang="en-US" sz="2000" dirty="0" smtClean="0">
                          <a:solidFill>
                            <a:schemeClr val="tx1"/>
                          </a:solidFill>
                        </a:rPr>
                        <a:t> </a:t>
                      </a:r>
                      <a:endParaRPr lang="en-US" sz="2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2000" dirty="0" smtClean="0">
                          <a:solidFill>
                            <a:srgbClr val="000000"/>
                          </a:solidFill>
                        </a:rPr>
                        <a:t>Number</a:t>
                      </a:r>
                      <a:endParaRPr lang="en-US" sz="20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2000" dirty="0" smtClean="0">
                          <a:solidFill>
                            <a:srgbClr val="000000"/>
                          </a:solidFill>
                        </a:rPr>
                        <a:t>Open to public</a:t>
                      </a:r>
                      <a:endParaRPr lang="en-US" sz="20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481543">
                <a:tc>
                  <a:txBody>
                    <a:bodyPr/>
                    <a:lstStyle/>
                    <a:p>
                      <a:r>
                        <a:rPr lang="en-US" sz="2000" b="1" dirty="0" smtClean="0"/>
                        <a:t>QZ Committee Meetings</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1" dirty="0" smtClean="0"/>
                        <a:t>6 </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dirty="0" smtClean="0">
                          <a:latin typeface="Zapf Dingbats"/>
                          <a:ea typeface="Zapf Dingbats"/>
                          <a:cs typeface="Zapf Dingbats"/>
                          <a:sym typeface="Zapf Dingbats"/>
                        </a:rPr>
                        <a:t>✔</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56374">
                <a:tc>
                  <a:txBody>
                    <a:bodyPr/>
                    <a:lstStyle/>
                    <a:p>
                      <a:r>
                        <a:rPr lang="en-US" sz="2000" b="1" dirty="0" smtClean="0"/>
                        <a:t>Reports to Council</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1" dirty="0" smtClean="0"/>
                        <a:t>6</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Zapf Dingbats"/>
                          <a:ea typeface="Zapf Dingbats"/>
                          <a:cs typeface="Zapf Dingbats"/>
                          <a:sym typeface="Zapf Dingbats"/>
                        </a:rPr>
                        <a:t>✔</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524995">
                <a:tc>
                  <a:txBody>
                    <a:bodyPr/>
                    <a:lstStyle/>
                    <a:p>
                      <a:r>
                        <a:rPr lang="en-US" sz="2000" b="1" dirty="0" smtClean="0"/>
                        <a:t>Reports to Planning Commission</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1" dirty="0" smtClean="0"/>
                        <a:t>5</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Zapf Dingbats"/>
                          <a:ea typeface="Zapf Dingbats"/>
                          <a:cs typeface="Zapf Dingbats"/>
                          <a:sym typeface="Zapf Dingbats"/>
                        </a:rPr>
                        <a:t>✔</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16689">
                <a:tc>
                  <a:txBody>
                    <a:bodyPr/>
                    <a:lstStyle/>
                    <a:p>
                      <a:pPr algn="l"/>
                      <a:r>
                        <a:rPr lang="en-US" sz="2000" b="1" dirty="0" smtClean="0"/>
                        <a:t>Public Hearings</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1" dirty="0" smtClean="0"/>
                        <a:t>2</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Zapf Dingbats"/>
                          <a:ea typeface="Zapf Dingbats"/>
                          <a:cs typeface="Zapf Dingbats"/>
                          <a:sym typeface="Zapf Dingbats"/>
                        </a:rPr>
                        <a:t>✔</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16689">
                <a:tc>
                  <a:txBody>
                    <a:bodyPr/>
                    <a:lstStyle/>
                    <a:p>
                      <a:pPr algn="l"/>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1" dirty="0" smtClean="0">
                          <a:solidFill>
                            <a:srgbClr val="BF0101"/>
                          </a:solidFill>
                        </a:rPr>
                        <a:t>19</a:t>
                      </a:r>
                      <a:endParaRPr lang="en-US" sz="2000" b="1" dirty="0">
                        <a:solidFill>
                          <a:srgbClr val="BF010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Zapf Dingbats"/>
                          <a:ea typeface="Zapf Dingbats"/>
                          <a:cs typeface="Zapf Dingbats"/>
                          <a:sym typeface="Zapf Dingbats"/>
                        </a:rPr>
                        <a:t>✔</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pic>
        <p:nvPicPr>
          <p:cNvPr id="6" name="Picture 5"/>
          <p:cNvPicPr/>
          <p:nvPr/>
        </p:nvPicPr>
        <p:blipFill>
          <a:blip r:embed="rId3" cstate="print">
            <a:clrChange>
              <a:clrFrom>
                <a:srgbClr val="FFFFFF"/>
              </a:clrFrom>
              <a:clrTo>
                <a:srgbClr val="FFFFFF">
                  <a:alpha val="0"/>
                </a:srgbClr>
              </a:clrTo>
            </a:clrChange>
          </a:blip>
          <a:stretch>
            <a:fillRect/>
          </a:stretch>
        </p:blipFill>
        <p:spPr>
          <a:xfrm>
            <a:off x="8032811" y="5130585"/>
            <a:ext cx="888900" cy="1553436"/>
          </a:xfrm>
          <a:prstGeom prst="rect">
            <a:avLst/>
          </a:prstGeom>
          <a:ln>
            <a:noFill/>
          </a:ln>
          <a:effectLst/>
        </p:spPr>
      </p:pic>
    </p:spTree>
    <p:extLst>
      <p:ext uri="{BB962C8B-B14F-4D97-AF65-F5344CB8AC3E}">
        <p14:creationId xmlns:p14="http://schemas.microsoft.com/office/powerpoint/2010/main" val="1984237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7415" y="7200"/>
            <a:ext cx="86868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sz="4800" b="1" dirty="0" smtClean="0">
                <a:solidFill>
                  <a:srgbClr val="000000"/>
                </a:solidFill>
              </a:rPr>
              <a:t>The Quiet Zone Committee</a:t>
            </a:r>
            <a:r>
              <a:rPr lang="en-US" sz="4800" dirty="0" smtClean="0">
                <a:solidFill>
                  <a:srgbClr val="000000"/>
                </a:solidFill>
              </a:rPr>
              <a:t/>
            </a:r>
            <a:br>
              <a:rPr lang="en-US" sz="4800" dirty="0" smtClean="0">
                <a:solidFill>
                  <a:srgbClr val="000000"/>
                </a:solidFill>
              </a:rPr>
            </a:br>
            <a:r>
              <a:rPr lang="en-US" sz="3600" b="1" dirty="0" smtClean="0">
                <a:solidFill>
                  <a:srgbClr val="BF0101"/>
                </a:solidFill>
              </a:rPr>
              <a:t>Communications since October 2016</a:t>
            </a:r>
            <a:endParaRPr lang="en-US" sz="3600" b="1" dirty="0">
              <a:solidFill>
                <a:srgbClr val="BF010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475128596"/>
              </p:ext>
            </p:extLst>
          </p:nvPr>
        </p:nvGraphicFramePr>
        <p:xfrm>
          <a:off x="1071533" y="1873064"/>
          <a:ext cx="6961277" cy="3566160"/>
        </p:xfrm>
        <a:graphic>
          <a:graphicData uri="http://schemas.openxmlformats.org/drawingml/2006/table">
            <a:tbl>
              <a:tblPr firstRow="1" bandRow="1">
                <a:tableStyleId>{10A1B5D5-9B99-4C35-A422-299274C87663}</a:tableStyleId>
              </a:tblPr>
              <a:tblGrid>
                <a:gridCol w="3995330"/>
                <a:gridCol w="2965947"/>
              </a:tblGrid>
              <a:tr h="230373">
                <a:tc>
                  <a:txBody>
                    <a:bodyPr/>
                    <a:lstStyle/>
                    <a:p>
                      <a:r>
                        <a:rPr lang="en-US" sz="2000" dirty="0" smtClean="0">
                          <a:solidFill>
                            <a:schemeClr val="tx1"/>
                          </a:solidFill>
                        </a:rPr>
                        <a:t> Mailed to </a:t>
                      </a:r>
                      <a:r>
                        <a:rPr lang="en-US" sz="2000" baseline="0" dirty="0" smtClean="0">
                          <a:solidFill>
                            <a:schemeClr val="tx1"/>
                          </a:solidFill>
                        </a:rPr>
                        <a:t>every home</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000" dirty="0" smtClean="0">
                          <a:solidFill>
                            <a:srgbClr val="000000"/>
                          </a:solidFill>
                        </a:rPr>
                        <a:t>Number</a:t>
                      </a:r>
                      <a:endParaRPr lang="en-US" sz="20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14809">
                <a:tc>
                  <a:txBody>
                    <a:bodyPr/>
                    <a:lstStyle/>
                    <a:p>
                      <a:r>
                        <a:rPr lang="en-US" sz="2000" b="1" dirty="0" smtClean="0"/>
                        <a:t>Community Updates</a:t>
                      </a: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3 </a:t>
                      </a: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3582">
                <a:tc>
                  <a:txBody>
                    <a:bodyPr/>
                    <a:lstStyle/>
                    <a:p>
                      <a:r>
                        <a:rPr lang="en-US" sz="2000" b="1" dirty="0" smtClean="0"/>
                        <a:t>Resident’s</a:t>
                      </a:r>
                      <a:r>
                        <a:rPr lang="en-US" sz="2000" b="1" baseline="0" dirty="0" smtClean="0"/>
                        <a:t> </a:t>
                      </a:r>
                      <a:r>
                        <a:rPr lang="en-US" sz="2000" b="1" dirty="0" smtClean="0"/>
                        <a:t>survey</a:t>
                      </a: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1</a:t>
                      </a: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2592">
                <a:tc>
                  <a:txBody>
                    <a:bodyPr/>
                    <a:lstStyle/>
                    <a:p>
                      <a:r>
                        <a:rPr lang="en-US" sz="2000" b="1" dirty="0" smtClean="0"/>
                        <a:t>Fundraising</a:t>
                      </a:r>
                      <a:r>
                        <a:rPr lang="en-US" sz="2000" b="1" baseline="0" dirty="0" smtClean="0"/>
                        <a:t> update</a:t>
                      </a: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1</a:t>
                      </a: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3160">
                <a:tc>
                  <a:txBody>
                    <a:bodyPr/>
                    <a:lstStyle/>
                    <a:p>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4193">
                <a:tc>
                  <a:txBody>
                    <a:bodyPr/>
                    <a:lstStyle/>
                    <a:p>
                      <a:r>
                        <a:rPr lang="en-US" sz="2000" b="1" dirty="0" smtClean="0"/>
                        <a:t>Email</a:t>
                      </a:r>
                      <a:r>
                        <a:rPr lang="en-US" sz="2000" b="1" baseline="0" dirty="0" smtClean="0"/>
                        <a:t> and social media</a:t>
                      </a: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45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Village </a:t>
                      </a:r>
                      <a:r>
                        <a:rPr lang="en-US" sz="2000" b="1" dirty="0" err="1" smtClean="0"/>
                        <a:t>eblasts</a:t>
                      </a: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24</a:t>
                      </a: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5530">
                <a:tc>
                  <a:txBody>
                    <a:bodyPr/>
                    <a:lstStyle/>
                    <a:p>
                      <a:r>
                        <a:rPr lang="en-US" sz="2000" b="1" dirty="0" smtClean="0"/>
                        <a:t>Facebook updates on progress</a:t>
                      </a: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 Average post reaches</a:t>
                      </a:r>
                      <a:r>
                        <a:rPr lang="en-US" sz="2000" b="1" baseline="0" dirty="0" smtClean="0"/>
                        <a:t> </a:t>
                      </a:r>
                      <a:r>
                        <a:rPr lang="en-US" sz="2000" b="1" dirty="0" smtClean="0"/>
                        <a:t>350</a:t>
                      </a: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5530">
                <a:tc>
                  <a:txBody>
                    <a:bodyPr/>
                    <a:lstStyle/>
                    <a:p>
                      <a:r>
                        <a:rPr lang="en-US" sz="2000" b="1" dirty="0" smtClean="0"/>
                        <a:t>Personal email</a:t>
                      </a:r>
                      <a:r>
                        <a:rPr lang="en-US" sz="2000" b="1" baseline="0" dirty="0" smtClean="0"/>
                        <a:t> responses</a:t>
                      </a: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12</a:t>
                      </a: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 name="Picture 5"/>
          <p:cNvPicPr/>
          <p:nvPr/>
        </p:nvPicPr>
        <p:blipFill>
          <a:blip r:embed="rId3" cstate="print">
            <a:clrChange>
              <a:clrFrom>
                <a:srgbClr val="FFFFFF"/>
              </a:clrFrom>
              <a:clrTo>
                <a:srgbClr val="FFFFFF">
                  <a:alpha val="0"/>
                </a:srgbClr>
              </a:clrTo>
            </a:clrChange>
          </a:blip>
          <a:stretch>
            <a:fillRect/>
          </a:stretch>
        </p:blipFill>
        <p:spPr>
          <a:xfrm>
            <a:off x="8032811" y="5130585"/>
            <a:ext cx="888900" cy="1553436"/>
          </a:xfrm>
          <a:prstGeom prst="rect">
            <a:avLst/>
          </a:prstGeom>
          <a:ln>
            <a:noFill/>
          </a:ln>
          <a:effectLst/>
        </p:spPr>
      </p:pic>
    </p:spTree>
    <p:extLst>
      <p:ext uri="{BB962C8B-B14F-4D97-AF65-F5344CB8AC3E}">
        <p14:creationId xmlns:p14="http://schemas.microsoft.com/office/powerpoint/2010/main" val="412117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cstate="print">
            <a:clrChange>
              <a:clrFrom>
                <a:srgbClr val="FFFFFF"/>
              </a:clrFrom>
              <a:clrTo>
                <a:srgbClr val="FFFFFF">
                  <a:alpha val="0"/>
                </a:srgbClr>
              </a:clrTo>
            </a:clrChange>
          </a:blip>
          <a:stretch>
            <a:fillRect/>
          </a:stretch>
        </p:blipFill>
        <p:spPr>
          <a:xfrm>
            <a:off x="8032811" y="5130585"/>
            <a:ext cx="888900" cy="1553436"/>
          </a:xfrm>
          <a:prstGeom prst="rect">
            <a:avLst/>
          </a:prstGeom>
          <a:ln>
            <a:noFill/>
          </a:ln>
          <a:effectLst/>
        </p:spPr>
      </p:pic>
      <p:sp>
        <p:nvSpPr>
          <p:cNvPr id="5" name="Title 1"/>
          <p:cNvSpPr txBox="1">
            <a:spLocks/>
          </p:cNvSpPr>
          <p:nvPr/>
        </p:nvSpPr>
        <p:spPr>
          <a:xfrm>
            <a:off x="147414" y="7200"/>
            <a:ext cx="8871325"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sz="4800" b="1" dirty="0" smtClean="0">
                <a:solidFill>
                  <a:srgbClr val="000000"/>
                </a:solidFill>
              </a:rPr>
              <a:t>Quiet Zone Committee Progress</a:t>
            </a:r>
            <a:r>
              <a:rPr lang="en-US" sz="4800" dirty="0" smtClean="0">
                <a:solidFill>
                  <a:srgbClr val="000000"/>
                </a:solidFill>
              </a:rPr>
              <a:t/>
            </a:r>
            <a:br>
              <a:rPr lang="en-US" sz="4800" dirty="0" smtClean="0">
                <a:solidFill>
                  <a:srgbClr val="000000"/>
                </a:solidFill>
              </a:rPr>
            </a:br>
            <a:r>
              <a:rPr lang="en-US" sz="3600" b="1" dirty="0" smtClean="0">
                <a:solidFill>
                  <a:srgbClr val="BF0101"/>
                </a:solidFill>
              </a:rPr>
              <a:t>Village Wide Survey, February 2017</a:t>
            </a:r>
            <a:endParaRPr lang="en-US" sz="3600" b="1" dirty="0">
              <a:solidFill>
                <a:srgbClr val="BF0101"/>
              </a:solidFill>
            </a:endParaRPr>
          </a:p>
        </p:txBody>
      </p:sp>
      <p:sp>
        <p:nvSpPr>
          <p:cNvPr id="8" name="TextBox 7"/>
          <p:cNvSpPr txBox="1"/>
          <p:nvPr/>
        </p:nvSpPr>
        <p:spPr>
          <a:xfrm>
            <a:off x="656923" y="2076100"/>
            <a:ext cx="7845891" cy="2123658"/>
          </a:xfrm>
          <a:prstGeom prst="rect">
            <a:avLst/>
          </a:prstGeom>
          <a:noFill/>
        </p:spPr>
        <p:txBody>
          <a:bodyPr wrap="square" rtlCol="0">
            <a:spAutoFit/>
          </a:bodyPr>
          <a:lstStyle/>
          <a:p>
            <a:pPr marL="342900" indent="-342900">
              <a:buFont typeface="Arial"/>
              <a:buChar char="•"/>
            </a:pPr>
            <a:r>
              <a:rPr lang="en-US" sz="2800" b="1" dirty="0" smtClean="0"/>
              <a:t>Surveys sent to 1100 households </a:t>
            </a:r>
          </a:p>
          <a:p>
            <a:pPr marL="342900" indent="-342900">
              <a:buFont typeface="Arial"/>
              <a:buChar char="•"/>
            </a:pPr>
            <a:r>
              <a:rPr lang="en-US" sz="2800" b="1" dirty="0" smtClean="0"/>
              <a:t>Received a total of 516 returns</a:t>
            </a:r>
          </a:p>
          <a:p>
            <a:pPr marL="342900" indent="-342900">
              <a:buFont typeface="Arial"/>
              <a:buChar char="•"/>
            </a:pPr>
            <a:r>
              <a:rPr lang="en-US" sz="2800" b="1" dirty="0" smtClean="0"/>
              <a:t>Surveys opened and tallied at public meeting</a:t>
            </a:r>
          </a:p>
          <a:p>
            <a:endParaRPr lang="en-US" sz="2400" dirty="0"/>
          </a:p>
          <a:p>
            <a:r>
              <a:rPr lang="en-US" sz="2400" dirty="0" smtClean="0"/>
              <a:t>   </a:t>
            </a:r>
            <a:endParaRPr lang="en-US" sz="2400" dirty="0"/>
          </a:p>
        </p:txBody>
      </p:sp>
    </p:spTree>
    <p:extLst>
      <p:ext uri="{BB962C8B-B14F-4D97-AF65-F5344CB8AC3E}">
        <p14:creationId xmlns:p14="http://schemas.microsoft.com/office/powerpoint/2010/main" val="3061495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3510" y="2590615"/>
            <a:ext cx="2659643" cy="2296584"/>
          </a:xfrm>
        </p:spPr>
        <p:txBody>
          <a:bodyPr/>
          <a:lstStyle/>
          <a:p>
            <a:pPr algn="r">
              <a:lnSpc>
                <a:spcPct val="100000"/>
              </a:lnSpc>
            </a:pPr>
            <a:r>
              <a:rPr lang="en-US" sz="2400" b="1" dirty="0" smtClean="0"/>
              <a:t>A Quiet Zone will positively affect quality of life and the benefit will be appreciated for generations</a:t>
            </a:r>
            <a:endParaRPr lang="en-US" sz="2400" b="1" dirty="0"/>
          </a:p>
        </p:txBody>
      </p:sp>
      <p:pic>
        <p:nvPicPr>
          <p:cNvPr id="3" name="Picture 2"/>
          <p:cNvPicPr/>
          <p:nvPr/>
        </p:nvPicPr>
        <p:blipFill>
          <a:blip r:embed="rId3" cstate="print">
            <a:clrChange>
              <a:clrFrom>
                <a:srgbClr val="FFFFFF"/>
              </a:clrFrom>
              <a:clrTo>
                <a:srgbClr val="FFFFFF">
                  <a:alpha val="0"/>
                </a:srgbClr>
              </a:clrTo>
            </a:clrChange>
          </a:blip>
          <a:stretch>
            <a:fillRect/>
          </a:stretch>
        </p:blipFill>
        <p:spPr>
          <a:xfrm>
            <a:off x="8065168" y="5182323"/>
            <a:ext cx="791894" cy="1455500"/>
          </a:xfrm>
          <a:prstGeom prst="rect">
            <a:avLst/>
          </a:prstGeom>
          <a:ln>
            <a:noFill/>
          </a:ln>
          <a:effectLst/>
        </p:spPr>
      </p:pic>
      <p:graphicFrame>
        <p:nvGraphicFramePr>
          <p:cNvPr id="2" name="Chart 1"/>
          <p:cNvGraphicFramePr/>
          <p:nvPr>
            <p:extLst>
              <p:ext uri="{D42A27DB-BD31-4B8C-83A1-F6EECF244321}">
                <p14:modId xmlns:p14="http://schemas.microsoft.com/office/powerpoint/2010/main" val="3815082776"/>
              </p:ext>
            </p:extLst>
          </p:nvPr>
        </p:nvGraphicFramePr>
        <p:xfrm>
          <a:off x="1576473" y="1607400"/>
          <a:ext cx="7734087" cy="4888831"/>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p:cNvSpPr txBox="1">
            <a:spLocks/>
          </p:cNvSpPr>
          <p:nvPr/>
        </p:nvSpPr>
        <p:spPr>
          <a:xfrm>
            <a:off x="147414" y="7200"/>
            <a:ext cx="8871325"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sz="4800" b="1" dirty="0" smtClean="0">
                <a:solidFill>
                  <a:srgbClr val="000000"/>
                </a:solidFill>
              </a:rPr>
              <a:t>Quiet Zone Committee Progress</a:t>
            </a:r>
            <a:r>
              <a:rPr lang="en-US" sz="4800" dirty="0" smtClean="0">
                <a:solidFill>
                  <a:srgbClr val="000000"/>
                </a:solidFill>
              </a:rPr>
              <a:t/>
            </a:r>
            <a:br>
              <a:rPr lang="en-US" sz="4800" dirty="0" smtClean="0">
                <a:solidFill>
                  <a:srgbClr val="000000"/>
                </a:solidFill>
              </a:rPr>
            </a:br>
            <a:r>
              <a:rPr lang="en-US" sz="3600" b="1" dirty="0" smtClean="0">
                <a:solidFill>
                  <a:srgbClr val="BF0101"/>
                </a:solidFill>
              </a:rPr>
              <a:t>Village Wide Survey Results</a:t>
            </a:r>
            <a:endParaRPr lang="en-US" sz="3600" b="1" dirty="0">
              <a:solidFill>
                <a:srgbClr val="BF0101"/>
              </a:solidFill>
            </a:endParaRPr>
          </a:p>
        </p:txBody>
      </p:sp>
    </p:spTree>
    <p:extLst>
      <p:ext uri="{BB962C8B-B14F-4D97-AF65-F5344CB8AC3E}">
        <p14:creationId xmlns:p14="http://schemas.microsoft.com/office/powerpoint/2010/main" val="389135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005" y="1939252"/>
            <a:ext cx="8229600" cy="3755491"/>
          </a:xfrm>
        </p:spPr>
        <p:txBody>
          <a:bodyPr>
            <a:normAutofit/>
          </a:bodyPr>
          <a:lstStyle/>
          <a:p>
            <a:pPr marL="0" indent="0">
              <a:spcBef>
                <a:spcPts val="1776"/>
              </a:spcBef>
              <a:buSzPct val="100000"/>
              <a:buNone/>
            </a:pPr>
            <a:r>
              <a:rPr lang="en-US" sz="2800" b="1" dirty="0" smtClean="0"/>
              <a:t>Approved the Quiet Zone proposal including:</a:t>
            </a:r>
          </a:p>
          <a:p>
            <a:pPr marL="514350" indent="-514350">
              <a:spcBef>
                <a:spcPts val="1776"/>
              </a:spcBef>
              <a:buSzPct val="100000"/>
              <a:buFont typeface="+mj-lt"/>
              <a:buAutoNum type="arabicPeriod"/>
            </a:pPr>
            <a:r>
              <a:rPr lang="en-US" sz="2800" b="1" dirty="0"/>
              <a:t>Albion landscaping, pavement removal concept</a:t>
            </a:r>
          </a:p>
          <a:p>
            <a:pPr marL="514350" indent="-514350">
              <a:spcBef>
                <a:spcPts val="1776"/>
              </a:spcBef>
              <a:buSzPct val="100000"/>
              <a:buFont typeface="+mj-lt"/>
              <a:buAutoNum type="arabicPeriod"/>
            </a:pPr>
            <a:r>
              <a:rPr lang="en-US" sz="2800" b="1" dirty="0" smtClean="0"/>
              <a:t>Design of new pedestrian walkway, landscaping and paving concepts </a:t>
            </a:r>
          </a:p>
          <a:p>
            <a:pPr marL="514350" indent="-514350">
              <a:spcBef>
                <a:spcPts val="1776"/>
              </a:spcBef>
              <a:buSzPct val="100000"/>
              <a:buFont typeface="+mj-lt"/>
              <a:buAutoNum type="arabicPeriod"/>
            </a:pPr>
            <a:r>
              <a:rPr lang="en-US" sz="2800" b="1" dirty="0" smtClean="0"/>
              <a:t>Installation of ornamental fencing along municipal parking lot</a:t>
            </a:r>
          </a:p>
          <a:p>
            <a:pPr marL="514350" indent="-514350">
              <a:lnSpc>
                <a:spcPct val="90000"/>
              </a:lnSpc>
              <a:spcBef>
                <a:spcPts val="1776"/>
              </a:spcBef>
              <a:buSzPct val="100000"/>
              <a:buFont typeface="+mj-lt"/>
              <a:buAutoNum type="arabicPeriod"/>
            </a:pPr>
            <a:endParaRPr lang="en-US" sz="2800" b="1" dirty="0" smtClean="0"/>
          </a:p>
          <a:p>
            <a:pPr marL="0" indent="0">
              <a:lnSpc>
                <a:spcPct val="90000"/>
              </a:lnSpc>
              <a:spcBef>
                <a:spcPts val="1776"/>
              </a:spcBef>
              <a:buSzPct val="100000"/>
              <a:buNone/>
            </a:pPr>
            <a:endParaRPr lang="en-US" sz="2800" b="1" dirty="0" smtClean="0"/>
          </a:p>
          <a:p>
            <a:pPr marL="457200" indent="-457200">
              <a:lnSpc>
                <a:spcPct val="90000"/>
              </a:lnSpc>
              <a:buSzPct val="100000"/>
              <a:buFont typeface="+mj-lt"/>
              <a:buAutoNum type="arabicPeriod"/>
            </a:pPr>
            <a:endParaRPr lang="en-US" sz="2800" dirty="0"/>
          </a:p>
        </p:txBody>
      </p:sp>
      <p:sp>
        <p:nvSpPr>
          <p:cNvPr id="7" name="Title 1"/>
          <p:cNvSpPr txBox="1">
            <a:spLocks/>
          </p:cNvSpPr>
          <p:nvPr/>
        </p:nvSpPr>
        <p:spPr>
          <a:xfrm>
            <a:off x="147414" y="7200"/>
            <a:ext cx="8871325"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sz="4800" b="1" dirty="0" smtClean="0">
                <a:solidFill>
                  <a:srgbClr val="000000"/>
                </a:solidFill>
              </a:rPr>
              <a:t>Quiet Zone Committee Progress</a:t>
            </a:r>
            <a:r>
              <a:rPr lang="en-US" sz="4800" dirty="0" smtClean="0">
                <a:solidFill>
                  <a:srgbClr val="000000"/>
                </a:solidFill>
              </a:rPr>
              <a:t/>
            </a:r>
            <a:br>
              <a:rPr lang="en-US" sz="4800" dirty="0" smtClean="0">
                <a:solidFill>
                  <a:srgbClr val="000000"/>
                </a:solidFill>
              </a:rPr>
            </a:br>
            <a:r>
              <a:rPr lang="en-US" sz="3600" b="1" dirty="0" smtClean="0">
                <a:solidFill>
                  <a:srgbClr val="BF0101"/>
                </a:solidFill>
              </a:rPr>
              <a:t>Planning Commission, April 2017 </a:t>
            </a:r>
            <a:endParaRPr lang="en-US" sz="3600" b="1" dirty="0">
              <a:solidFill>
                <a:srgbClr val="BF0101"/>
              </a:solidFill>
            </a:endParaRPr>
          </a:p>
        </p:txBody>
      </p:sp>
      <p:pic>
        <p:nvPicPr>
          <p:cNvPr id="11" name="Picture 10"/>
          <p:cNvPicPr/>
          <p:nvPr/>
        </p:nvPicPr>
        <p:blipFill>
          <a:blip r:embed="rId3" cstate="print">
            <a:clrChange>
              <a:clrFrom>
                <a:srgbClr val="FFFFFF"/>
              </a:clrFrom>
              <a:clrTo>
                <a:srgbClr val="FFFFFF">
                  <a:alpha val="0"/>
                </a:srgbClr>
              </a:clrTo>
            </a:clrChange>
          </a:blip>
          <a:stretch>
            <a:fillRect/>
          </a:stretch>
        </p:blipFill>
        <p:spPr>
          <a:xfrm>
            <a:off x="8032811" y="5130585"/>
            <a:ext cx="888900" cy="1553436"/>
          </a:xfrm>
          <a:prstGeom prst="rect">
            <a:avLst/>
          </a:prstGeom>
          <a:ln>
            <a:noFill/>
          </a:ln>
          <a:effectLst/>
        </p:spPr>
      </p:pic>
    </p:spTree>
    <p:extLst>
      <p:ext uri="{BB962C8B-B14F-4D97-AF65-F5344CB8AC3E}">
        <p14:creationId xmlns:p14="http://schemas.microsoft.com/office/powerpoint/2010/main" val="408852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7414" y="7200"/>
            <a:ext cx="8871325"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sz="4800" b="1" dirty="0" smtClean="0">
                <a:solidFill>
                  <a:srgbClr val="000000"/>
                </a:solidFill>
              </a:rPr>
              <a:t>Quiet Zone Committee Progress</a:t>
            </a:r>
            <a:r>
              <a:rPr lang="en-US" sz="4800" dirty="0" smtClean="0">
                <a:solidFill>
                  <a:srgbClr val="000000"/>
                </a:solidFill>
              </a:rPr>
              <a:t/>
            </a:r>
            <a:br>
              <a:rPr lang="en-US" sz="4800" dirty="0" smtClean="0">
                <a:solidFill>
                  <a:srgbClr val="000000"/>
                </a:solidFill>
              </a:rPr>
            </a:br>
            <a:r>
              <a:rPr lang="en-US" sz="3600" b="1" dirty="0" smtClean="0">
                <a:solidFill>
                  <a:srgbClr val="BF0101"/>
                </a:solidFill>
              </a:rPr>
              <a:t>Village Council, April 2017</a:t>
            </a:r>
            <a:endParaRPr lang="en-US" sz="3600" b="1" dirty="0">
              <a:solidFill>
                <a:srgbClr val="BF0101"/>
              </a:solidFill>
            </a:endParaRPr>
          </a:p>
        </p:txBody>
      </p:sp>
      <p:sp>
        <p:nvSpPr>
          <p:cNvPr id="6" name="Content Placeholder 2"/>
          <p:cNvSpPr>
            <a:spLocks noGrp="1"/>
          </p:cNvSpPr>
          <p:nvPr>
            <p:ph idx="1"/>
          </p:nvPr>
        </p:nvSpPr>
        <p:spPr>
          <a:xfrm>
            <a:off x="430084" y="1962949"/>
            <a:ext cx="8463734" cy="3755491"/>
          </a:xfrm>
        </p:spPr>
        <p:txBody>
          <a:bodyPr>
            <a:normAutofit/>
          </a:bodyPr>
          <a:lstStyle/>
          <a:p>
            <a:pPr marL="0" indent="0">
              <a:spcBef>
                <a:spcPts val="0"/>
              </a:spcBef>
              <a:spcAft>
                <a:spcPts val="600"/>
              </a:spcAft>
              <a:buSzPct val="100000"/>
              <a:buNone/>
            </a:pPr>
            <a:r>
              <a:rPr lang="en-US" sz="2800" b="1" dirty="0" smtClean="0"/>
              <a:t>Received the Quiet Zone proposal, asked for clarity:</a:t>
            </a:r>
          </a:p>
          <a:p>
            <a:pPr marL="514350" indent="-514350">
              <a:spcBef>
                <a:spcPts val="0"/>
              </a:spcBef>
              <a:spcAft>
                <a:spcPts val="600"/>
              </a:spcAft>
              <a:buSzPct val="100000"/>
              <a:buFont typeface="+mj-lt"/>
              <a:buAutoNum type="arabicPeriod"/>
            </a:pPr>
            <a:r>
              <a:rPr lang="en-US" sz="2800" b="1" dirty="0" smtClean="0"/>
              <a:t>Effect of closing Albion on traffic flows, fire safety</a:t>
            </a:r>
            <a:endParaRPr lang="en-US" sz="2800" b="1" dirty="0"/>
          </a:p>
          <a:p>
            <a:pPr marL="0" indent="0">
              <a:spcBef>
                <a:spcPts val="0"/>
              </a:spcBef>
              <a:spcAft>
                <a:spcPts val="600"/>
              </a:spcAft>
              <a:buSzPct val="100000"/>
              <a:buNone/>
            </a:pPr>
            <a:endParaRPr lang="en-US" sz="2800" b="1" dirty="0" smtClean="0"/>
          </a:p>
          <a:p>
            <a:pPr marL="514350" indent="-514350">
              <a:spcBef>
                <a:spcPts val="0"/>
              </a:spcBef>
              <a:spcAft>
                <a:spcPts val="600"/>
              </a:spcAft>
              <a:buSzPct val="100000"/>
              <a:buFont typeface="+mj-lt"/>
              <a:buAutoNum type="arabicPeriod"/>
            </a:pPr>
            <a:endParaRPr lang="en-US" sz="2800" b="1" dirty="0" smtClean="0"/>
          </a:p>
          <a:p>
            <a:pPr marL="0" indent="0">
              <a:spcBef>
                <a:spcPts val="1776"/>
              </a:spcBef>
              <a:buSzPct val="100000"/>
              <a:buNone/>
            </a:pPr>
            <a:endParaRPr lang="en-US" sz="2800" b="1" dirty="0" smtClean="0"/>
          </a:p>
          <a:p>
            <a:pPr marL="457200" indent="-457200">
              <a:buSzPct val="100000"/>
              <a:buFont typeface="+mj-lt"/>
              <a:buAutoNum type="arabicPeriod"/>
            </a:pPr>
            <a:endParaRPr lang="en-US" sz="2800" dirty="0"/>
          </a:p>
        </p:txBody>
      </p:sp>
      <p:pic>
        <p:nvPicPr>
          <p:cNvPr id="7" name="Picture 6"/>
          <p:cNvPicPr/>
          <p:nvPr/>
        </p:nvPicPr>
        <p:blipFill>
          <a:blip r:embed="rId3" cstate="print">
            <a:clrChange>
              <a:clrFrom>
                <a:srgbClr val="FFFFFF"/>
              </a:clrFrom>
              <a:clrTo>
                <a:srgbClr val="FFFFFF">
                  <a:alpha val="0"/>
                </a:srgbClr>
              </a:clrTo>
            </a:clrChange>
          </a:blip>
          <a:stretch>
            <a:fillRect/>
          </a:stretch>
        </p:blipFill>
        <p:spPr>
          <a:xfrm>
            <a:off x="8032811" y="5130585"/>
            <a:ext cx="888900" cy="1553436"/>
          </a:xfrm>
          <a:prstGeom prst="rect">
            <a:avLst/>
          </a:prstGeom>
          <a:ln>
            <a:noFill/>
          </a:ln>
          <a:effectLst/>
        </p:spPr>
      </p:pic>
    </p:spTree>
    <p:extLst>
      <p:ext uri="{BB962C8B-B14F-4D97-AF65-F5344CB8AC3E}">
        <p14:creationId xmlns:p14="http://schemas.microsoft.com/office/powerpoint/2010/main" val="373060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414" y="7200"/>
            <a:ext cx="8871325"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sz="4800" b="1" dirty="0" smtClean="0">
                <a:solidFill>
                  <a:srgbClr val="000000"/>
                </a:solidFill>
              </a:rPr>
              <a:t>Village Council Question #1</a:t>
            </a:r>
            <a:r>
              <a:rPr lang="en-US" sz="4800" dirty="0" smtClean="0">
                <a:solidFill>
                  <a:srgbClr val="000000"/>
                </a:solidFill>
              </a:rPr>
              <a:t/>
            </a:r>
            <a:br>
              <a:rPr lang="en-US" sz="4800" dirty="0" smtClean="0">
                <a:solidFill>
                  <a:srgbClr val="000000"/>
                </a:solidFill>
              </a:rPr>
            </a:br>
            <a:r>
              <a:rPr lang="en-US" sz="3600" b="1" dirty="0" smtClean="0">
                <a:solidFill>
                  <a:srgbClr val="BF0101"/>
                </a:solidFill>
              </a:rPr>
              <a:t>Albion Closing</a:t>
            </a:r>
            <a:endParaRPr lang="en-US" sz="3600" b="1" dirty="0">
              <a:solidFill>
                <a:srgbClr val="BF0101"/>
              </a:solidFill>
            </a:endParaRPr>
          </a:p>
        </p:txBody>
      </p:sp>
      <p:grpSp>
        <p:nvGrpSpPr>
          <p:cNvPr id="15" name="Group 14"/>
          <p:cNvGrpSpPr/>
          <p:nvPr/>
        </p:nvGrpSpPr>
        <p:grpSpPr>
          <a:xfrm>
            <a:off x="-21166" y="2473393"/>
            <a:ext cx="9144000" cy="1915582"/>
            <a:chOff x="-21166" y="2285995"/>
            <a:chExt cx="9144000" cy="1915582"/>
          </a:xfrm>
        </p:grpSpPr>
        <p:pic>
          <p:nvPicPr>
            <p:cNvPr id="11" name="Picture 10"/>
            <p:cNvPicPr>
              <a:picLocks noChangeAspect="1"/>
            </p:cNvPicPr>
            <p:nvPr/>
          </p:nvPicPr>
          <p:blipFill rotWithShape="1">
            <a:blip r:embed="rId3">
              <a:clrChange>
                <a:clrFrom>
                  <a:srgbClr val="FFFFFF"/>
                </a:clrFrom>
                <a:clrTo>
                  <a:srgbClr val="FFFFFF">
                    <a:alpha val="0"/>
                  </a:srgbClr>
                </a:clrTo>
              </a:clrChange>
              <a:duotone>
                <a:schemeClr val="bg2">
                  <a:shade val="45000"/>
                  <a:satMod val="135000"/>
                </a:schemeClr>
                <a:prstClr val="white"/>
              </a:duotone>
            </a:blip>
            <a:srcRect t="34535" b="35538"/>
            <a:stretch/>
          </p:blipFill>
          <p:spPr>
            <a:xfrm>
              <a:off x="-21166" y="2290060"/>
              <a:ext cx="5863683" cy="1911517"/>
            </a:xfrm>
            <a:prstGeom prst="rect">
              <a:avLst/>
            </a:prstGeom>
          </p:spPr>
        </p:pic>
        <p:pic>
          <p:nvPicPr>
            <p:cNvPr id="12" name="Picture 11"/>
            <p:cNvPicPr>
              <a:picLocks noChangeAspect="1"/>
            </p:cNvPicPr>
            <p:nvPr/>
          </p:nvPicPr>
          <p:blipFill rotWithShape="1">
            <a:blip r:embed="rId3">
              <a:clrChange>
                <a:clrFrom>
                  <a:srgbClr val="FFFFFF"/>
                </a:clrFrom>
                <a:clrTo>
                  <a:srgbClr val="FFFFFF">
                    <a:alpha val="0"/>
                  </a:srgbClr>
                </a:clrTo>
              </a:clrChange>
              <a:duotone>
                <a:schemeClr val="bg2">
                  <a:shade val="45000"/>
                  <a:satMod val="135000"/>
                </a:schemeClr>
                <a:prstClr val="white"/>
              </a:duotone>
            </a:blip>
            <a:srcRect l="43528" t="34535" b="35538"/>
            <a:stretch/>
          </p:blipFill>
          <p:spPr>
            <a:xfrm>
              <a:off x="5811484" y="2285995"/>
              <a:ext cx="3311350" cy="1911517"/>
            </a:xfrm>
            <a:prstGeom prst="rect">
              <a:avLst/>
            </a:prstGeom>
          </p:spPr>
        </p:pic>
      </p:grpSp>
      <p:grpSp>
        <p:nvGrpSpPr>
          <p:cNvPr id="2" name="Group 1"/>
          <p:cNvGrpSpPr/>
          <p:nvPr/>
        </p:nvGrpSpPr>
        <p:grpSpPr>
          <a:xfrm>
            <a:off x="1402377" y="2294589"/>
            <a:ext cx="2619643" cy="2442245"/>
            <a:chOff x="1402377" y="2294589"/>
            <a:chExt cx="2619643" cy="2442245"/>
          </a:xfrm>
        </p:grpSpPr>
        <p:sp>
          <p:nvSpPr>
            <p:cNvPr id="5" name="Rectangle 4"/>
            <p:cNvSpPr/>
            <p:nvPr/>
          </p:nvSpPr>
          <p:spPr>
            <a:xfrm>
              <a:off x="1483025" y="2294589"/>
              <a:ext cx="2455334" cy="2442245"/>
            </a:xfrm>
            <a:prstGeom prst="rect">
              <a:avLst/>
            </a:prstGeom>
            <a:solidFill>
              <a:schemeClr val="bg1">
                <a:lumMod val="85000"/>
              </a:schemeClr>
            </a:solidFill>
            <a:ln>
              <a:noFill/>
            </a:ln>
            <a:effectLst>
              <a:outerShdw blurRad="152400" dist="279400" dir="1920000" rotWithShape="0">
                <a:schemeClr val="tx1">
                  <a:lumMod val="50000"/>
                  <a:lumOff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402377" y="2483200"/>
              <a:ext cx="2619643" cy="1938992"/>
            </a:xfrm>
            <a:prstGeom prst="rect">
              <a:avLst/>
            </a:prstGeom>
            <a:noFill/>
            <a:effectLst/>
          </p:spPr>
          <p:txBody>
            <a:bodyPr wrap="square" rtlCol="0">
              <a:spAutoFit/>
            </a:bodyPr>
            <a:lstStyle/>
            <a:p>
              <a:pPr algn="ctr"/>
              <a:r>
                <a:rPr lang="en-US" sz="2400" b="1" dirty="0" smtClean="0"/>
                <a:t>Effect on traffic flow:</a:t>
              </a:r>
            </a:p>
            <a:p>
              <a:pPr algn="ctr"/>
              <a:r>
                <a:rPr lang="en-US" sz="2400" dirty="0" smtClean="0"/>
                <a:t>No significant increase in wait times</a:t>
              </a:r>
              <a:endParaRPr lang="en-US" sz="2400" dirty="0"/>
            </a:p>
          </p:txBody>
        </p:sp>
      </p:grpSp>
      <p:grpSp>
        <p:nvGrpSpPr>
          <p:cNvPr id="3" name="Group 2"/>
          <p:cNvGrpSpPr/>
          <p:nvPr/>
        </p:nvGrpSpPr>
        <p:grpSpPr>
          <a:xfrm>
            <a:off x="5008727" y="2294589"/>
            <a:ext cx="2477924" cy="2442245"/>
            <a:chOff x="5008727" y="2294589"/>
            <a:chExt cx="2477924" cy="2442245"/>
          </a:xfrm>
        </p:grpSpPr>
        <p:sp>
          <p:nvSpPr>
            <p:cNvPr id="7" name="Rectangle 6"/>
            <p:cNvSpPr/>
            <p:nvPr/>
          </p:nvSpPr>
          <p:spPr>
            <a:xfrm>
              <a:off x="5008727" y="2294589"/>
              <a:ext cx="2477924" cy="2442245"/>
            </a:xfrm>
            <a:prstGeom prst="rect">
              <a:avLst/>
            </a:prstGeom>
            <a:solidFill>
              <a:schemeClr val="bg1">
                <a:lumMod val="85000"/>
              </a:schemeClr>
            </a:solidFill>
            <a:ln>
              <a:noFill/>
            </a:ln>
            <a:effectLst>
              <a:outerShdw blurRad="152400" dist="279400" dir="1920000" rotWithShape="0">
                <a:schemeClr val="tx1">
                  <a:lumMod val="50000"/>
                  <a:lumOff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008727" y="2539439"/>
              <a:ext cx="2477924" cy="1938992"/>
            </a:xfrm>
            <a:prstGeom prst="rect">
              <a:avLst/>
            </a:prstGeom>
            <a:noFill/>
            <a:effectLst/>
          </p:spPr>
          <p:txBody>
            <a:bodyPr wrap="square" rtlCol="0">
              <a:spAutoFit/>
            </a:bodyPr>
            <a:lstStyle/>
            <a:p>
              <a:pPr algn="ctr"/>
              <a:r>
                <a:rPr lang="en-US" sz="2400" b="1" dirty="0" smtClean="0"/>
                <a:t>Effect on fire safety:</a:t>
              </a:r>
            </a:p>
            <a:p>
              <a:pPr algn="ctr"/>
              <a:r>
                <a:rPr lang="en-US" sz="2400" dirty="0" smtClean="0"/>
                <a:t>No impact on Village ability to fight fires</a:t>
              </a:r>
              <a:endParaRPr lang="en-US" sz="2400" dirty="0"/>
            </a:p>
          </p:txBody>
        </p:sp>
      </p:grpSp>
      <p:pic>
        <p:nvPicPr>
          <p:cNvPr id="18" name="Picture 17"/>
          <p:cNvPicPr/>
          <p:nvPr/>
        </p:nvPicPr>
        <p:blipFill>
          <a:blip r:embed="rId4" cstate="print">
            <a:clrChange>
              <a:clrFrom>
                <a:srgbClr val="FFFFFF"/>
              </a:clrFrom>
              <a:clrTo>
                <a:srgbClr val="FFFFFF">
                  <a:alpha val="0"/>
                </a:srgbClr>
              </a:clrTo>
            </a:clrChange>
          </a:blip>
          <a:stretch>
            <a:fillRect/>
          </a:stretch>
        </p:blipFill>
        <p:spPr>
          <a:xfrm>
            <a:off x="8032811" y="5130585"/>
            <a:ext cx="888900" cy="1553436"/>
          </a:xfrm>
          <a:prstGeom prst="rect">
            <a:avLst/>
          </a:prstGeom>
          <a:ln>
            <a:noFill/>
          </a:ln>
          <a:effectLst/>
        </p:spPr>
      </p:pic>
    </p:spTree>
    <p:extLst>
      <p:ext uri="{BB962C8B-B14F-4D97-AF65-F5344CB8AC3E}">
        <p14:creationId xmlns:p14="http://schemas.microsoft.com/office/powerpoint/2010/main" val="65618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4641"/>
            <a:ext cx="9144000" cy="1247992"/>
          </a:xfrm>
        </p:spPr>
        <p:txBody>
          <a:bodyPr/>
          <a:lstStyle/>
          <a:p>
            <a:r>
              <a:rPr lang="en-US" b="1" dirty="0" smtClean="0">
                <a:solidFill>
                  <a:srgbClr val="000000"/>
                </a:solidFill>
              </a:rPr>
              <a:t>Over the Past 13 Months</a:t>
            </a:r>
            <a:endParaRPr lang="en-US" b="1" dirty="0">
              <a:solidFill>
                <a:srgbClr val="000000"/>
              </a:solidFill>
            </a:endParaRPr>
          </a:p>
        </p:txBody>
      </p:sp>
      <p:sp>
        <p:nvSpPr>
          <p:cNvPr id="3" name="Text Placeholder 2"/>
          <p:cNvSpPr>
            <a:spLocks noGrp="1"/>
          </p:cNvSpPr>
          <p:nvPr>
            <p:ph type="body" idx="1"/>
          </p:nvPr>
        </p:nvSpPr>
        <p:spPr>
          <a:xfrm>
            <a:off x="0" y="2908661"/>
            <a:ext cx="9144000" cy="1131887"/>
          </a:xfrm>
        </p:spPr>
        <p:txBody>
          <a:bodyPr>
            <a:normAutofit/>
          </a:bodyPr>
          <a:lstStyle/>
          <a:p>
            <a:r>
              <a:rPr lang="en-US" sz="3600" b="1" dirty="0" smtClean="0">
                <a:solidFill>
                  <a:srgbClr val="BF0101"/>
                </a:solidFill>
              </a:rPr>
              <a:t>Efforts to quiet the train horns</a:t>
            </a:r>
            <a:endParaRPr lang="en-US" sz="3600" b="1" dirty="0">
              <a:solidFill>
                <a:srgbClr val="BF0101"/>
              </a:solidFill>
            </a:endParaRPr>
          </a:p>
        </p:txBody>
      </p:sp>
      <p:pic>
        <p:nvPicPr>
          <p:cNvPr id="4" name="Picture 3"/>
          <p:cNvPicPr/>
          <p:nvPr/>
        </p:nvPicPr>
        <p:blipFill>
          <a:blip r:embed="rId3" cstate="print">
            <a:clrChange>
              <a:clrFrom>
                <a:srgbClr val="FFFFFF"/>
              </a:clrFrom>
              <a:clrTo>
                <a:srgbClr val="FFFFFF">
                  <a:alpha val="0"/>
                </a:srgbClr>
              </a:clrTo>
            </a:clrChange>
          </a:blip>
          <a:stretch>
            <a:fillRect/>
          </a:stretch>
        </p:blipFill>
        <p:spPr>
          <a:xfrm>
            <a:off x="8032811" y="5130585"/>
            <a:ext cx="888900" cy="1553436"/>
          </a:xfrm>
          <a:prstGeom prst="rect">
            <a:avLst/>
          </a:prstGeom>
          <a:ln>
            <a:noFill/>
          </a:ln>
          <a:effectLst/>
        </p:spPr>
      </p:pic>
    </p:spTree>
    <p:extLst>
      <p:ext uri="{BB962C8B-B14F-4D97-AF65-F5344CB8AC3E}">
        <p14:creationId xmlns:p14="http://schemas.microsoft.com/office/powerpoint/2010/main" val="1638662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7414" y="7200"/>
            <a:ext cx="8871325"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sz="4800" b="1" dirty="0" smtClean="0">
                <a:solidFill>
                  <a:srgbClr val="000000"/>
                </a:solidFill>
              </a:rPr>
              <a:t>Quiet Zone Committee Progress</a:t>
            </a:r>
            <a:r>
              <a:rPr lang="en-US" sz="4800" dirty="0" smtClean="0">
                <a:solidFill>
                  <a:srgbClr val="000000"/>
                </a:solidFill>
              </a:rPr>
              <a:t/>
            </a:r>
            <a:br>
              <a:rPr lang="en-US" sz="4800" dirty="0" smtClean="0">
                <a:solidFill>
                  <a:srgbClr val="000000"/>
                </a:solidFill>
              </a:rPr>
            </a:br>
            <a:r>
              <a:rPr lang="en-US" sz="3600" b="1" dirty="0" smtClean="0">
                <a:solidFill>
                  <a:srgbClr val="BF0101"/>
                </a:solidFill>
              </a:rPr>
              <a:t>Village Council, April 2017</a:t>
            </a:r>
            <a:endParaRPr lang="en-US" sz="3600" b="1" dirty="0">
              <a:solidFill>
                <a:srgbClr val="BF0101"/>
              </a:solidFill>
            </a:endParaRPr>
          </a:p>
        </p:txBody>
      </p:sp>
      <p:sp>
        <p:nvSpPr>
          <p:cNvPr id="6" name="Content Placeholder 2"/>
          <p:cNvSpPr>
            <a:spLocks noGrp="1"/>
          </p:cNvSpPr>
          <p:nvPr>
            <p:ph idx="1"/>
          </p:nvPr>
        </p:nvSpPr>
        <p:spPr>
          <a:xfrm>
            <a:off x="430084" y="1962949"/>
            <a:ext cx="8463734" cy="3755491"/>
          </a:xfrm>
        </p:spPr>
        <p:txBody>
          <a:bodyPr>
            <a:normAutofit/>
          </a:bodyPr>
          <a:lstStyle/>
          <a:p>
            <a:pPr marL="0" indent="0">
              <a:spcBef>
                <a:spcPts val="0"/>
              </a:spcBef>
              <a:spcAft>
                <a:spcPts val="600"/>
              </a:spcAft>
              <a:buSzPct val="100000"/>
              <a:buNone/>
            </a:pPr>
            <a:r>
              <a:rPr lang="en-US" sz="2800" b="1" dirty="0" smtClean="0"/>
              <a:t>Received the Quiet Zone proposal, asked for clarity:</a:t>
            </a:r>
          </a:p>
          <a:p>
            <a:pPr marL="514350" indent="-514350">
              <a:spcBef>
                <a:spcPts val="0"/>
              </a:spcBef>
              <a:spcAft>
                <a:spcPts val="600"/>
              </a:spcAft>
              <a:buSzPct val="100000"/>
              <a:buFont typeface="+mj-lt"/>
              <a:buAutoNum type="arabicPeriod"/>
            </a:pPr>
            <a:r>
              <a:rPr lang="en-US" sz="2800" b="1" dirty="0" smtClean="0">
                <a:solidFill>
                  <a:srgbClr val="BFBFBF"/>
                </a:solidFill>
              </a:rPr>
              <a:t>Effect of closing Albion on traffic flows, fire safety</a:t>
            </a:r>
            <a:endParaRPr lang="en-US" sz="2800" b="1" dirty="0">
              <a:solidFill>
                <a:srgbClr val="BFBFBF"/>
              </a:solidFill>
            </a:endParaRPr>
          </a:p>
          <a:p>
            <a:pPr marL="514350" indent="-514350">
              <a:spcBef>
                <a:spcPts val="0"/>
              </a:spcBef>
              <a:spcAft>
                <a:spcPts val="600"/>
              </a:spcAft>
              <a:buSzPct val="100000"/>
              <a:buFont typeface="+mj-lt"/>
              <a:buAutoNum type="arabicPeriod"/>
            </a:pPr>
            <a:r>
              <a:rPr lang="en-US" sz="2800" b="1" dirty="0" smtClean="0"/>
              <a:t>Safety of ornamental fence, entrapment potential</a:t>
            </a:r>
          </a:p>
          <a:p>
            <a:pPr marL="0" indent="0">
              <a:spcBef>
                <a:spcPts val="0"/>
              </a:spcBef>
              <a:spcAft>
                <a:spcPts val="600"/>
              </a:spcAft>
              <a:buSzPct val="100000"/>
              <a:buNone/>
            </a:pPr>
            <a:endParaRPr lang="en-US" sz="2800" b="1" dirty="0" smtClean="0"/>
          </a:p>
          <a:p>
            <a:pPr marL="514350" indent="-514350">
              <a:spcBef>
                <a:spcPts val="0"/>
              </a:spcBef>
              <a:spcAft>
                <a:spcPts val="600"/>
              </a:spcAft>
              <a:buSzPct val="100000"/>
              <a:buFont typeface="+mj-lt"/>
              <a:buAutoNum type="arabicPeriod"/>
            </a:pPr>
            <a:endParaRPr lang="en-US" sz="2800" b="1" dirty="0" smtClean="0"/>
          </a:p>
          <a:p>
            <a:pPr marL="0" indent="0">
              <a:spcBef>
                <a:spcPts val="1776"/>
              </a:spcBef>
              <a:buSzPct val="100000"/>
              <a:buNone/>
            </a:pPr>
            <a:endParaRPr lang="en-US" sz="2800" b="1" dirty="0" smtClean="0"/>
          </a:p>
          <a:p>
            <a:pPr marL="457200" indent="-457200">
              <a:buSzPct val="100000"/>
              <a:buFont typeface="+mj-lt"/>
              <a:buAutoNum type="arabicPeriod"/>
            </a:pPr>
            <a:endParaRPr lang="en-US" sz="2800" dirty="0"/>
          </a:p>
        </p:txBody>
      </p:sp>
      <p:pic>
        <p:nvPicPr>
          <p:cNvPr id="7" name="Picture 6"/>
          <p:cNvPicPr/>
          <p:nvPr/>
        </p:nvPicPr>
        <p:blipFill>
          <a:blip r:embed="rId3" cstate="print">
            <a:clrChange>
              <a:clrFrom>
                <a:srgbClr val="FFFFFF"/>
              </a:clrFrom>
              <a:clrTo>
                <a:srgbClr val="FFFFFF">
                  <a:alpha val="0"/>
                </a:srgbClr>
              </a:clrTo>
            </a:clrChange>
          </a:blip>
          <a:stretch>
            <a:fillRect/>
          </a:stretch>
        </p:blipFill>
        <p:spPr>
          <a:xfrm>
            <a:off x="8032811" y="5130585"/>
            <a:ext cx="888900" cy="1553436"/>
          </a:xfrm>
          <a:prstGeom prst="rect">
            <a:avLst/>
          </a:prstGeom>
          <a:ln>
            <a:noFill/>
          </a:ln>
          <a:effectLst/>
        </p:spPr>
      </p:pic>
    </p:spTree>
    <p:extLst>
      <p:ext uri="{BB962C8B-B14F-4D97-AF65-F5344CB8AC3E}">
        <p14:creationId xmlns:p14="http://schemas.microsoft.com/office/powerpoint/2010/main" val="409031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414" y="7200"/>
            <a:ext cx="8871325"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sz="4800" b="1" dirty="0" smtClean="0">
                <a:solidFill>
                  <a:srgbClr val="000000"/>
                </a:solidFill>
              </a:rPr>
              <a:t>Village Council Question #2</a:t>
            </a:r>
            <a:r>
              <a:rPr lang="en-US" sz="4800" dirty="0" smtClean="0">
                <a:solidFill>
                  <a:srgbClr val="000000"/>
                </a:solidFill>
              </a:rPr>
              <a:t/>
            </a:r>
            <a:br>
              <a:rPr lang="en-US" sz="4800" dirty="0" smtClean="0">
                <a:solidFill>
                  <a:srgbClr val="000000"/>
                </a:solidFill>
              </a:rPr>
            </a:br>
            <a:r>
              <a:rPr lang="en-US" sz="3600" b="1" dirty="0" smtClean="0">
                <a:solidFill>
                  <a:srgbClr val="BF0101"/>
                </a:solidFill>
              </a:rPr>
              <a:t>Possible Entrapment</a:t>
            </a:r>
            <a:endParaRPr lang="en-US" sz="3600" b="1" dirty="0">
              <a:solidFill>
                <a:srgbClr val="BF0101"/>
              </a:solidFill>
            </a:endParaRPr>
          </a:p>
        </p:txBody>
      </p:sp>
      <p:pic>
        <p:nvPicPr>
          <p:cNvPr id="7" name="Picture 6"/>
          <p:cNvPicPr>
            <a:picLocks noChangeAspect="1"/>
          </p:cNvPicPr>
          <p:nvPr/>
        </p:nvPicPr>
        <p:blipFill rotWithShape="1">
          <a:blip r:embed="rId3"/>
          <a:srcRect t="7752" r="8888" b="6284"/>
          <a:stretch/>
        </p:blipFill>
        <p:spPr>
          <a:xfrm>
            <a:off x="1743849" y="1753154"/>
            <a:ext cx="7087510" cy="4097621"/>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251161" y="2727534"/>
            <a:ext cx="1351999" cy="1760482"/>
          </a:xfrm>
          <a:prstGeom prst="rect">
            <a:avLst/>
          </a:prstGeom>
          <a:noFill/>
          <a:effectLst/>
        </p:spPr>
        <p:txBody>
          <a:bodyPr wrap="square" rtlCol="0">
            <a:spAutoFit/>
          </a:bodyPr>
          <a:lstStyle/>
          <a:p>
            <a:pPr algn="ctr">
              <a:lnSpc>
                <a:spcPct val="90000"/>
              </a:lnSpc>
            </a:pPr>
            <a:r>
              <a:rPr lang="en-US" sz="2400" b="1" dirty="0" smtClean="0"/>
              <a:t>Potential to be trapped:</a:t>
            </a:r>
          </a:p>
          <a:p>
            <a:pPr algn="ctr">
              <a:lnSpc>
                <a:spcPct val="90000"/>
              </a:lnSpc>
            </a:pPr>
            <a:r>
              <a:rPr lang="en-US" sz="2400" dirty="0" smtClean="0"/>
              <a:t>Highly unlikely</a:t>
            </a:r>
            <a:endParaRPr lang="en-US" sz="2400" dirty="0"/>
          </a:p>
        </p:txBody>
      </p:sp>
    </p:spTree>
    <p:extLst>
      <p:ext uri="{BB962C8B-B14F-4D97-AF65-F5344CB8AC3E}">
        <p14:creationId xmlns:p14="http://schemas.microsoft.com/office/powerpoint/2010/main" val="3468420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7414" y="7200"/>
            <a:ext cx="8871325"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sz="4800" b="1" dirty="0" smtClean="0">
                <a:solidFill>
                  <a:srgbClr val="000000"/>
                </a:solidFill>
              </a:rPr>
              <a:t>Quiet Zone Committee Progress</a:t>
            </a:r>
            <a:r>
              <a:rPr lang="en-US" sz="4800" dirty="0" smtClean="0">
                <a:solidFill>
                  <a:srgbClr val="000000"/>
                </a:solidFill>
              </a:rPr>
              <a:t/>
            </a:r>
            <a:br>
              <a:rPr lang="en-US" sz="4800" dirty="0" smtClean="0">
                <a:solidFill>
                  <a:srgbClr val="000000"/>
                </a:solidFill>
              </a:rPr>
            </a:br>
            <a:r>
              <a:rPr lang="en-US" sz="3600" b="1" dirty="0" smtClean="0">
                <a:solidFill>
                  <a:srgbClr val="BF0101"/>
                </a:solidFill>
              </a:rPr>
              <a:t>Village Council, April 2017</a:t>
            </a:r>
            <a:endParaRPr lang="en-US" sz="3600" b="1" dirty="0">
              <a:solidFill>
                <a:srgbClr val="BF0101"/>
              </a:solidFill>
            </a:endParaRPr>
          </a:p>
        </p:txBody>
      </p:sp>
      <p:sp>
        <p:nvSpPr>
          <p:cNvPr id="6" name="Content Placeholder 2"/>
          <p:cNvSpPr>
            <a:spLocks noGrp="1"/>
          </p:cNvSpPr>
          <p:nvPr>
            <p:ph idx="1"/>
          </p:nvPr>
        </p:nvSpPr>
        <p:spPr>
          <a:xfrm>
            <a:off x="430084" y="1962949"/>
            <a:ext cx="8463734" cy="3755491"/>
          </a:xfrm>
        </p:spPr>
        <p:txBody>
          <a:bodyPr>
            <a:normAutofit/>
          </a:bodyPr>
          <a:lstStyle/>
          <a:p>
            <a:pPr marL="0" indent="0">
              <a:spcBef>
                <a:spcPts val="0"/>
              </a:spcBef>
              <a:spcAft>
                <a:spcPts val="600"/>
              </a:spcAft>
              <a:buSzPct val="100000"/>
              <a:buNone/>
            </a:pPr>
            <a:r>
              <a:rPr lang="en-US" sz="2800" b="1" dirty="0" smtClean="0"/>
              <a:t>Received the Quiet Zone proposal, asked for clarity:</a:t>
            </a:r>
          </a:p>
          <a:p>
            <a:pPr marL="514350" indent="-514350">
              <a:spcBef>
                <a:spcPts val="0"/>
              </a:spcBef>
              <a:spcAft>
                <a:spcPts val="600"/>
              </a:spcAft>
              <a:buSzPct val="100000"/>
              <a:buFont typeface="+mj-lt"/>
              <a:buAutoNum type="arabicPeriod"/>
            </a:pPr>
            <a:r>
              <a:rPr lang="en-US" sz="2800" b="1" dirty="0" smtClean="0">
                <a:solidFill>
                  <a:srgbClr val="BFBFBF"/>
                </a:solidFill>
              </a:rPr>
              <a:t>Effect of closing Albion on traffic flows, fire safety</a:t>
            </a:r>
            <a:endParaRPr lang="en-US" sz="2800" b="1" dirty="0">
              <a:solidFill>
                <a:srgbClr val="BFBFBF"/>
              </a:solidFill>
            </a:endParaRPr>
          </a:p>
          <a:p>
            <a:pPr marL="514350" indent="-514350">
              <a:spcBef>
                <a:spcPts val="0"/>
              </a:spcBef>
              <a:spcAft>
                <a:spcPts val="600"/>
              </a:spcAft>
              <a:buSzPct val="100000"/>
              <a:buFont typeface="+mj-lt"/>
              <a:buAutoNum type="arabicPeriod"/>
            </a:pPr>
            <a:r>
              <a:rPr lang="en-US" sz="2800" b="1" dirty="0" smtClean="0">
                <a:solidFill>
                  <a:srgbClr val="BFBFBF"/>
                </a:solidFill>
              </a:rPr>
              <a:t>Safety of ornamental fence, entrapment potential</a:t>
            </a:r>
          </a:p>
          <a:p>
            <a:pPr marL="514350" indent="-514350">
              <a:spcBef>
                <a:spcPts val="0"/>
              </a:spcBef>
              <a:spcAft>
                <a:spcPts val="600"/>
              </a:spcAft>
              <a:buSzPct val="100000"/>
              <a:buFont typeface="+mj-lt"/>
              <a:buAutoNum type="arabicPeriod"/>
            </a:pPr>
            <a:r>
              <a:rPr lang="en-US" sz="2800" b="1" dirty="0" smtClean="0"/>
              <a:t>Business community support for Quiet Zone</a:t>
            </a:r>
          </a:p>
          <a:p>
            <a:pPr marL="0" indent="0">
              <a:spcBef>
                <a:spcPts val="0"/>
              </a:spcBef>
              <a:spcAft>
                <a:spcPts val="600"/>
              </a:spcAft>
              <a:buSzPct val="100000"/>
              <a:buNone/>
            </a:pPr>
            <a:endParaRPr lang="en-US" sz="2800" b="1" dirty="0" smtClean="0"/>
          </a:p>
          <a:p>
            <a:pPr marL="514350" indent="-514350">
              <a:spcBef>
                <a:spcPts val="0"/>
              </a:spcBef>
              <a:spcAft>
                <a:spcPts val="600"/>
              </a:spcAft>
              <a:buSzPct val="100000"/>
              <a:buFont typeface="+mj-lt"/>
              <a:buAutoNum type="arabicPeriod"/>
            </a:pPr>
            <a:endParaRPr lang="en-US" sz="2800" b="1" dirty="0" smtClean="0"/>
          </a:p>
          <a:p>
            <a:pPr marL="0" indent="0">
              <a:spcBef>
                <a:spcPts val="1776"/>
              </a:spcBef>
              <a:buSzPct val="100000"/>
              <a:buNone/>
            </a:pPr>
            <a:endParaRPr lang="en-US" sz="2800" b="1" dirty="0" smtClean="0"/>
          </a:p>
          <a:p>
            <a:pPr marL="457200" indent="-457200">
              <a:buSzPct val="100000"/>
              <a:buFont typeface="+mj-lt"/>
              <a:buAutoNum type="arabicPeriod"/>
            </a:pPr>
            <a:endParaRPr lang="en-US" sz="2800" dirty="0"/>
          </a:p>
        </p:txBody>
      </p:sp>
      <p:pic>
        <p:nvPicPr>
          <p:cNvPr id="7" name="Picture 6"/>
          <p:cNvPicPr/>
          <p:nvPr/>
        </p:nvPicPr>
        <p:blipFill>
          <a:blip r:embed="rId3" cstate="print">
            <a:clrChange>
              <a:clrFrom>
                <a:srgbClr val="FFFFFF"/>
              </a:clrFrom>
              <a:clrTo>
                <a:srgbClr val="FFFFFF">
                  <a:alpha val="0"/>
                </a:srgbClr>
              </a:clrTo>
            </a:clrChange>
          </a:blip>
          <a:stretch>
            <a:fillRect/>
          </a:stretch>
        </p:blipFill>
        <p:spPr>
          <a:xfrm>
            <a:off x="8032811" y="5130585"/>
            <a:ext cx="888900" cy="1553436"/>
          </a:xfrm>
          <a:prstGeom prst="rect">
            <a:avLst/>
          </a:prstGeom>
          <a:ln>
            <a:noFill/>
          </a:ln>
          <a:effectLst/>
        </p:spPr>
      </p:pic>
    </p:spTree>
    <p:extLst>
      <p:ext uri="{BB962C8B-B14F-4D97-AF65-F5344CB8AC3E}">
        <p14:creationId xmlns:p14="http://schemas.microsoft.com/office/powerpoint/2010/main" val="409031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414" y="7200"/>
            <a:ext cx="8871325"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sz="4800" b="1" dirty="0" smtClean="0">
                <a:solidFill>
                  <a:srgbClr val="000000"/>
                </a:solidFill>
              </a:rPr>
              <a:t>Village Council Question #3</a:t>
            </a:r>
          </a:p>
          <a:p>
            <a:pPr>
              <a:lnSpc>
                <a:spcPct val="80000"/>
              </a:lnSpc>
            </a:pPr>
            <a:r>
              <a:rPr lang="en-US" sz="3600" b="1" dirty="0" smtClean="0">
                <a:solidFill>
                  <a:srgbClr val="BF0101"/>
                </a:solidFill>
              </a:rPr>
              <a:t>Business community support</a:t>
            </a:r>
            <a:endParaRPr lang="en-US" sz="3600" b="1" dirty="0">
              <a:solidFill>
                <a:srgbClr val="BF0101"/>
              </a:solidFill>
            </a:endParaRPr>
          </a:p>
        </p:txBody>
      </p:sp>
      <p:pic>
        <p:nvPicPr>
          <p:cNvPr id="7" name="Picture 6" descr="Slide1.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0507" y="2324544"/>
            <a:ext cx="3726928" cy="2795196"/>
          </a:xfrm>
          <a:prstGeom prst="rect">
            <a:avLst/>
          </a:prstGeom>
        </p:spPr>
      </p:pic>
      <p:sp>
        <p:nvSpPr>
          <p:cNvPr id="8" name="Content Placeholder 2"/>
          <p:cNvSpPr>
            <a:spLocks noGrp="1"/>
          </p:cNvSpPr>
          <p:nvPr>
            <p:ph idx="1"/>
          </p:nvPr>
        </p:nvSpPr>
        <p:spPr>
          <a:xfrm>
            <a:off x="4601279" y="1720722"/>
            <a:ext cx="3789288" cy="4598521"/>
          </a:xfrm>
        </p:spPr>
        <p:txBody>
          <a:bodyPr>
            <a:noAutofit/>
          </a:bodyPr>
          <a:lstStyle/>
          <a:p>
            <a:pPr marL="0" indent="0">
              <a:lnSpc>
                <a:spcPct val="90000"/>
              </a:lnSpc>
              <a:spcBef>
                <a:spcPts val="0"/>
              </a:spcBef>
              <a:spcAft>
                <a:spcPts val="600"/>
              </a:spcAft>
              <a:buSzPct val="100000"/>
              <a:buNone/>
            </a:pPr>
            <a:r>
              <a:rPr lang="en-US" b="1" dirty="0"/>
              <a:t>Statements in Hair*</a:t>
            </a:r>
          </a:p>
          <a:p>
            <a:pPr marL="0" indent="0">
              <a:lnSpc>
                <a:spcPct val="90000"/>
              </a:lnSpc>
              <a:spcBef>
                <a:spcPts val="0"/>
              </a:spcBef>
              <a:spcAft>
                <a:spcPts val="600"/>
              </a:spcAft>
              <a:buSzPct val="100000"/>
              <a:buNone/>
            </a:pPr>
            <a:r>
              <a:rPr lang="en-US" b="1" dirty="0"/>
              <a:t>Local Yokel</a:t>
            </a:r>
          </a:p>
          <a:p>
            <a:pPr marL="0" indent="0">
              <a:lnSpc>
                <a:spcPct val="90000"/>
              </a:lnSpc>
              <a:spcBef>
                <a:spcPts val="0"/>
              </a:spcBef>
              <a:spcAft>
                <a:spcPts val="600"/>
              </a:spcAft>
              <a:buSzPct val="100000"/>
              <a:buNone/>
            </a:pPr>
            <a:r>
              <a:rPr lang="en-US" b="1" dirty="0"/>
              <a:t>Cock &amp; Bull Public House*</a:t>
            </a:r>
          </a:p>
          <a:p>
            <a:pPr marL="0" indent="0">
              <a:lnSpc>
                <a:spcPct val="90000"/>
              </a:lnSpc>
              <a:spcBef>
                <a:spcPts val="0"/>
              </a:spcBef>
              <a:spcAft>
                <a:spcPts val="600"/>
              </a:spcAft>
              <a:buSzPct val="100000"/>
              <a:buNone/>
            </a:pPr>
            <a:r>
              <a:rPr lang="en-US" b="1" dirty="0"/>
              <a:t>Meritage Restaurant*</a:t>
            </a:r>
          </a:p>
          <a:p>
            <a:pPr marL="0" indent="0">
              <a:lnSpc>
                <a:spcPct val="90000"/>
              </a:lnSpc>
              <a:spcBef>
                <a:spcPts val="0"/>
              </a:spcBef>
              <a:spcAft>
                <a:spcPts val="600"/>
              </a:spcAft>
              <a:buSzPct val="100000"/>
              <a:buNone/>
            </a:pPr>
            <a:r>
              <a:rPr lang="en-US" b="1" dirty="0"/>
              <a:t>Village Wines of Glendale*</a:t>
            </a:r>
          </a:p>
          <a:p>
            <a:pPr marL="0" indent="0">
              <a:lnSpc>
                <a:spcPct val="90000"/>
              </a:lnSpc>
              <a:spcBef>
                <a:spcPts val="0"/>
              </a:spcBef>
              <a:spcAft>
                <a:spcPts val="600"/>
              </a:spcAft>
              <a:buSzPct val="100000"/>
              <a:buNone/>
            </a:pPr>
            <a:r>
              <a:rPr lang="en-US" b="1" dirty="0" smtClean="0"/>
              <a:t>Stitches</a:t>
            </a:r>
            <a:endParaRPr lang="en-US" b="1" dirty="0"/>
          </a:p>
          <a:p>
            <a:pPr marL="0" indent="0">
              <a:lnSpc>
                <a:spcPct val="90000"/>
              </a:lnSpc>
              <a:spcBef>
                <a:spcPts val="0"/>
              </a:spcBef>
              <a:spcAft>
                <a:spcPts val="600"/>
              </a:spcAft>
              <a:buSzPct val="100000"/>
              <a:buNone/>
            </a:pPr>
            <a:r>
              <a:rPr lang="en-US" b="1" dirty="0" err="1"/>
              <a:t>Ronckers</a:t>
            </a:r>
            <a:r>
              <a:rPr lang="en-US" b="1" dirty="0"/>
              <a:t> Running Spot</a:t>
            </a:r>
          </a:p>
          <a:p>
            <a:pPr marL="0" indent="0">
              <a:lnSpc>
                <a:spcPct val="90000"/>
              </a:lnSpc>
              <a:spcBef>
                <a:spcPts val="0"/>
              </a:spcBef>
              <a:spcAft>
                <a:spcPts val="600"/>
              </a:spcAft>
              <a:buSzPct val="100000"/>
              <a:buNone/>
            </a:pPr>
            <a:r>
              <a:rPr lang="en-US" b="1" dirty="0"/>
              <a:t>The Glendalia*</a:t>
            </a:r>
          </a:p>
          <a:p>
            <a:pPr marL="0" indent="0">
              <a:lnSpc>
                <a:spcPct val="90000"/>
              </a:lnSpc>
              <a:spcBef>
                <a:spcPts val="0"/>
              </a:spcBef>
              <a:spcAft>
                <a:spcPts val="600"/>
              </a:spcAft>
              <a:buSzPct val="100000"/>
              <a:buNone/>
            </a:pPr>
            <a:r>
              <a:rPr lang="en-US" b="1" dirty="0"/>
              <a:t>The Village Gift Shop</a:t>
            </a:r>
          </a:p>
          <a:p>
            <a:pPr marL="0" indent="0">
              <a:lnSpc>
                <a:spcPct val="90000"/>
              </a:lnSpc>
              <a:spcBef>
                <a:spcPts val="0"/>
              </a:spcBef>
              <a:spcAft>
                <a:spcPts val="600"/>
              </a:spcAft>
              <a:buSzPct val="100000"/>
              <a:buNone/>
            </a:pPr>
            <a:r>
              <a:rPr lang="en-US" b="1" dirty="0"/>
              <a:t>Jody </a:t>
            </a:r>
            <a:r>
              <a:rPr lang="en-US" b="1" dirty="0" err="1"/>
              <a:t>Skowronek</a:t>
            </a:r>
            <a:r>
              <a:rPr lang="en-US" b="1" dirty="0"/>
              <a:t> Art</a:t>
            </a:r>
            <a:r>
              <a:rPr lang="en-US" b="1" dirty="0" smtClean="0"/>
              <a:t>*</a:t>
            </a:r>
          </a:p>
          <a:p>
            <a:pPr marL="0" indent="0">
              <a:lnSpc>
                <a:spcPct val="90000"/>
              </a:lnSpc>
              <a:spcBef>
                <a:spcPts val="0"/>
              </a:spcBef>
              <a:spcAft>
                <a:spcPts val="600"/>
              </a:spcAft>
              <a:buSzPct val="100000"/>
              <a:buNone/>
            </a:pPr>
            <a:r>
              <a:rPr lang="en-US" b="1" dirty="0" smtClean="0"/>
              <a:t>Bluebird Cafe</a:t>
            </a:r>
            <a:endParaRPr lang="en-US" b="1" dirty="0"/>
          </a:p>
          <a:p>
            <a:pPr marL="0" indent="0">
              <a:lnSpc>
                <a:spcPct val="90000"/>
              </a:lnSpc>
              <a:spcBef>
                <a:spcPts val="0"/>
              </a:spcBef>
              <a:spcAft>
                <a:spcPts val="600"/>
              </a:spcAft>
              <a:buSzPct val="100000"/>
              <a:buNone/>
            </a:pPr>
            <a:endParaRPr lang="en-US" b="1" dirty="0" smtClean="0"/>
          </a:p>
          <a:p>
            <a:pPr marL="0" indent="0">
              <a:lnSpc>
                <a:spcPct val="90000"/>
              </a:lnSpc>
              <a:spcBef>
                <a:spcPts val="1776"/>
              </a:spcBef>
              <a:buSzPct val="100000"/>
              <a:buNone/>
            </a:pPr>
            <a:endParaRPr lang="en-US" b="1" dirty="0" smtClean="0"/>
          </a:p>
          <a:p>
            <a:pPr marL="457200" indent="-457200">
              <a:lnSpc>
                <a:spcPct val="90000"/>
              </a:lnSpc>
              <a:buSzPct val="100000"/>
              <a:buFont typeface="+mj-lt"/>
              <a:buAutoNum type="arabicPeriod"/>
            </a:pPr>
            <a:endParaRPr lang="en-US" dirty="0"/>
          </a:p>
        </p:txBody>
      </p:sp>
    </p:spTree>
    <p:extLst>
      <p:ext uri="{BB962C8B-B14F-4D97-AF65-F5344CB8AC3E}">
        <p14:creationId xmlns:p14="http://schemas.microsoft.com/office/powerpoint/2010/main" val="2341592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7414" y="7200"/>
            <a:ext cx="8871325"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sz="4800" b="1" dirty="0" smtClean="0">
                <a:solidFill>
                  <a:srgbClr val="000000"/>
                </a:solidFill>
              </a:rPr>
              <a:t>Quiet Zone Committee Progress</a:t>
            </a:r>
            <a:r>
              <a:rPr lang="en-US" sz="4800" dirty="0" smtClean="0">
                <a:solidFill>
                  <a:srgbClr val="000000"/>
                </a:solidFill>
              </a:rPr>
              <a:t/>
            </a:r>
            <a:br>
              <a:rPr lang="en-US" sz="4800" dirty="0" smtClean="0">
                <a:solidFill>
                  <a:srgbClr val="000000"/>
                </a:solidFill>
              </a:rPr>
            </a:br>
            <a:r>
              <a:rPr lang="en-US" sz="3600" b="1" dirty="0" smtClean="0">
                <a:solidFill>
                  <a:srgbClr val="BF0101"/>
                </a:solidFill>
              </a:rPr>
              <a:t>Village Council, April 2017</a:t>
            </a:r>
            <a:endParaRPr lang="en-US" sz="3600" b="1" dirty="0">
              <a:solidFill>
                <a:srgbClr val="BF0101"/>
              </a:solidFill>
            </a:endParaRPr>
          </a:p>
        </p:txBody>
      </p:sp>
      <p:sp>
        <p:nvSpPr>
          <p:cNvPr id="6" name="Content Placeholder 2"/>
          <p:cNvSpPr>
            <a:spLocks noGrp="1"/>
          </p:cNvSpPr>
          <p:nvPr>
            <p:ph idx="1"/>
          </p:nvPr>
        </p:nvSpPr>
        <p:spPr>
          <a:xfrm>
            <a:off x="430084" y="1962949"/>
            <a:ext cx="8463734" cy="3755491"/>
          </a:xfrm>
        </p:spPr>
        <p:txBody>
          <a:bodyPr>
            <a:normAutofit/>
          </a:bodyPr>
          <a:lstStyle/>
          <a:p>
            <a:pPr marL="0" indent="0">
              <a:spcBef>
                <a:spcPts val="0"/>
              </a:spcBef>
              <a:spcAft>
                <a:spcPts val="600"/>
              </a:spcAft>
              <a:buSzPct val="100000"/>
              <a:buNone/>
            </a:pPr>
            <a:r>
              <a:rPr lang="en-US" sz="2800" b="1" dirty="0" smtClean="0"/>
              <a:t>Received the Quiet Zone proposal, asked for clarity:</a:t>
            </a:r>
          </a:p>
          <a:p>
            <a:pPr marL="514350" indent="-514350">
              <a:spcBef>
                <a:spcPts val="0"/>
              </a:spcBef>
              <a:spcAft>
                <a:spcPts val="600"/>
              </a:spcAft>
              <a:buSzPct val="100000"/>
              <a:buFont typeface="+mj-lt"/>
              <a:buAutoNum type="arabicPeriod"/>
            </a:pPr>
            <a:r>
              <a:rPr lang="en-US" sz="2800" b="1" dirty="0" smtClean="0">
                <a:solidFill>
                  <a:srgbClr val="BFBFBF"/>
                </a:solidFill>
              </a:rPr>
              <a:t>Effect of closing Albion on traffic flows, fire safety</a:t>
            </a:r>
            <a:endParaRPr lang="en-US" sz="2800" b="1" dirty="0">
              <a:solidFill>
                <a:srgbClr val="BFBFBF"/>
              </a:solidFill>
            </a:endParaRPr>
          </a:p>
          <a:p>
            <a:pPr marL="514350" indent="-514350">
              <a:spcBef>
                <a:spcPts val="0"/>
              </a:spcBef>
              <a:spcAft>
                <a:spcPts val="600"/>
              </a:spcAft>
              <a:buSzPct val="100000"/>
              <a:buFont typeface="+mj-lt"/>
              <a:buAutoNum type="arabicPeriod"/>
            </a:pPr>
            <a:r>
              <a:rPr lang="en-US" sz="2800" b="1" dirty="0" smtClean="0">
                <a:solidFill>
                  <a:srgbClr val="BFBFBF"/>
                </a:solidFill>
              </a:rPr>
              <a:t>Safety of ornamental fence, entrapment potential</a:t>
            </a:r>
          </a:p>
          <a:p>
            <a:pPr marL="514350" indent="-514350">
              <a:spcBef>
                <a:spcPts val="0"/>
              </a:spcBef>
              <a:spcAft>
                <a:spcPts val="600"/>
              </a:spcAft>
              <a:buSzPct val="100000"/>
              <a:buFont typeface="+mj-lt"/>
              <a:buAutoNum type="arabicPeriod"/>
            </a:pPr>
            <a:r>
              <a:rPr lang="en-US" sz="2800" b="1" dirty="0" smtClean="0">
                <a:solidFill>
                  <a:srgbClr val="BFBFBF"/>
                </a:solidFill>
              </a:rPr>
              <a:t>Business community support for Quiet Zone</a:t>
            </a:r>
          </a:p>
          <a:p>
            <a:pPr marL="514350" indent="-514350">
              <a:spcBef>
                <a:spcPts val="0"/>
              </a:spcBef>
              <a:spcAft>
                <a:spcPts val="600"/>
              </a:spcAft>
              <a:buSzPct val="100000"/>
              <a:buFont typeface="+mj-lt"/>
              <a:buAutoNum type="arabicPeriod"/>
            </a:pPr>
            <a:r>
              <a:rPr lang="en-US" sz="2800" b="1" dirty="0" smtClean="0"/>
              <a:t>Federal Railroad Administration process</a:t>
            </a:r>
          </a:p>
          <a:p>
            <a:pPr marL="0" indent="0">
              <a:spcBef>
                <a:spcPts val="0"/>
              </a:spcBef>
              <a:spcAft>
                <a:spcPts val="600"/>
              </a:spcAft>
              <a:buSzPct val="100000"/>
              <a:buNone/>
            </a:pPr>
            <a:endParaRPr lang="en-US" sz="2800" b="1" dirty="0" smtClean="0"/>
          </a:p>
          <a:p>
            <a:pPr marL="514350" indent="-514350">
              <a:spcBef>
                <a:spcPts val="0"/>
              </a:spcBef>
              <a:spcAft>
                <a:spcPts val="600"/>
              </a:spcAft>
              <a:buSzPct val="100000"/>
              <a:buFont typeface="+mj-lt"/>
              <a:buAutoNum type="arabicPeriod"/>
            </a:pPr>
            <a:endParaRPr lang="en-US" sz="2800" b="1" dirty="0" smtClean="0"/>
          </a:p>
          <a:p>
            <a:pPr marL="0" indent="0">
              <a:spcBef>
                <a:spcPts val="1776"/>
              </a:spcBef>
              <a:buSzPct val="100000"/>
              <a:buNone/>
            </a:pPr>
            <a:endParaRPr lang="en-US" sz="2800" b="1" dirty="0" smtClean="0"/>
          </a:p>
          <a:p>
            <a:pPr marL="457200" indent="-457200">
              <a:buSzPct val="100000"/>
              <a:buFont typeface="+mj-lt"/>
              <a:buAutoNum type="arabicPeriod"/>
            </a:pPr>
            <a:endParaRPr lang="en-US" sz="2800" dirty="0"/>
          </a:p>
        </p:txBody>
      </p:sp>
      <p:pic>
        <p:nvPicPr>
          <p:cNvPr id="7" name="Picture 6"/>
          <p:cNvPicPr/>
          <p:nvPr/>
        </p:nvPicPr>
        <p:blipFill>
          <a:blip r:embed="rId3" cstate="print">
            <a:clrChange>
              <a:clrFrom>
                <a:srgbClr val="FFFFFF"/>
              </a:clrFrom>
              <a:clrTo>
                <a:srgbClr val="FFFFFF">
                  <a:alpha val="0"/>
                </a:srgbClr>
              </a:clrTo>
            </a:clrChange>
          </a:blip>
          <a:stretch>
            <a:fillRect/>
          </a:stretch>
        </p:blipFill>
        <p:spPr>
          <a:xfrm>
            <a:off x="8032811" y="5130585"/>
            <a:ext cx="888900" cy="1553436"/>
          </a:xfrm>
          <a:prstGeom prst="rect">
            <a:avLst/>
          </a:prstGeom>
          <a:ln>
            <a:noFill/>
          </a:ln>
          <a:effectLst/>
        </p:spPr>
      </p:pic>
    </p:spTree>
    <p:extLst>
      <p:ext uri="{BB962C8B-B14F-4D97-AF65-F5344CB8AC3E}">
        <p14:creationId xmlns:p14="http://schemas.microsoft.com/office/powerpoint/2010/main" val="4090312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414" y="7200"/>
            <a:ext cx="8871325"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sz="4800" b="1" dirty="0" smtClean="0">
                <a:solidFill>
                  <a:srgbClr val="000000"/>
                </a:solidFill>
              </a:rPr>
              <a:t>Village Council Question #4</a:t>
            </a:r>
            <a:r>
              <a:rPr lang="en-US" sz="4800" dirty="0" smtClean="0">
                <a:solidFill>
                  <a:srgbClr val="000000"/>
                </a:solidFill>
              </a:rPr>
              <a:t/>
            </a:r>
            <a:br>
              <a:rPr lang="en-US" sz="4800" dirty="0" smtClean="0">
                <a:solidFill>
                  <a:srgbClr val="000000"/>
                </a:solidFill>
              </a:rPr>
            </a:br>
            <a:r>
              <a:rPr lang="en-US" sz="3600" b="1" dirty="0" smtClean="0">
                <a:solidFill>
                  <a:srgbClr val="BF0101"/>
                </a:solidFill>
              </a:rPr>
              <a:t>Federal Railway Authority Process</a:t>
            </a:r>
            <a:endParaRPr lang="en-US" sz="3600" b="1" dirty="0">
              <a:solidFill>
                <a:srgbClr val="BF0101"/>
              </a:solidFill>
            </a:endParaRPr>
          </a:p>
        </p:txBody>
      </p:sp>
      <p:sp>
        <p:nvSpPr>
          <p:cNvPr id="6" name="TextBox 5"/>
          <p:cNvSpPr txBox="1"/>
          <p:nvPr/>
        </p:nvSpPr>
        <p:spPr>
          <a:xfrm>
            <a:off x="758121" y="1643532"/>
            <a:ext cx="7965570" cy="3862596"/>
          </a:xfrm>
          <a:prstGeom prst="rect">
            <a:avLst/>
          </a:prstGeom>
          <a:noFill/>
          <a:effectLst/>
        </p:spPr>
        <p:txBody>
          <a:bodyPr wrap="square" rtlCol="0">
            <a:spAutoFit/>
          </a:bodyPr>
          <a:lstStyle/>
          <a:p>
            <a:pPr>
              <a:spcAft>
                <a:spcPts val="600"/>
              </a:spcAft>
            </a:pPr>
            <a:endParaRPr lang="en-US" b="1" dirty="0" smtClean="0"/>
          </a:p>
          <a:p>
            <a:pPr marL="457200" indent="-457200">
              <a:spcAft>
                <a:spcPts val="600"/>
              </a:spcAft>
              <a:buFont typeface="+mj-lt"/>
              <a:buAutoNum type="arabicPeriod"/>
            </a:pPr>
            <a:r>
              <a:rPr lang="en-US" sz="2400" b="1" dirty="0" smtClean="0"/>
              <a:t>Glendale files Notice of Intent, completes risk calculation</a:t>
            </a:r>
          </a:p>
          <a:p>
            <a:pPr marL="457200" indent="-457200">
              <a:spcAft>
                <a:spcPts val="600"/>
              </a:spcAft>
              <a:buFont typeface="+mj-lt"/>
              <a:buAutoNum type="arabicPeriod"/>
            </a:pPr>
            <a:r>
              <a:rPr lang="en-US" sz="2400" b="1" dirty="0" smtClean="0"/>
              <a:t>CSX submits grade-crossing inventory to FRA</a:t>
            </a:r>
          </a:p>
          <a:p>
            <a:pPr marL="457200" indent="-457200">
              <a:spcAft>
                <a:spcPts val="600"/>
              </a:spcAft>
              <a:buFont typeface="+mj-lt"/>
              <a:buAutoNum type="arabicPeriod"/>
            </a:pPr>
            <a:r>
              <a:rPr lang="en-US" sz="2400" b="1" dirty="0" smtClean="0"/>
              <a:t>Improvements </a:t>
            </a:r>
            <a:r>
              <a:rPr lang="en-US" sz="2400" b="1" dirty="0"/>
              <a:t>are made including Albion crossing and pedestrian walkway</a:t>
            </a:r>
          </a:p>
          <a:p>
            <a:pPr marL="457200" indent="-457200">
              <a:spcAft>
                <a:spcPts val="600"/>
              </a:spcAft>
              <a:buFont typeface="+mj-lt"/>
              <a:buAutoNum type="arabicPeriod"/>
            </a:pPr>
            <a:r>
              <a:rPr lang="en-US" sz="2400" b="1" dirty="0" smtClean="0"/>
              <a:t>Notice </a:t>
            </a:r>
            <a:r>
              <a:rPr lang="en-US" sz="2400" b="1" dirty="0"/>
              <a:t>of </a:t>
            </a:r>
            <a:r>
              <a:rPr lang="en-US" sz="2400" b="1" dirty="0" smtClean="0"/>
              <a:t>Establishment </a:t>
            </a:r>
            <a:r>
              <a:rPr lang="en-US" sz="2400" b="1" dirty="0"/>
              <a:t>is filed with the </a:t>
            </a:r>
            <a:r>
              <a:rPr lang="en-US" sz="2400" b="1" dirty="0" smtClean="0"/>
              <a:t>FRA</a:t>
            </a:r>
          </a:p>
          <a:p>
            <a:pPr marL="457200" indent="-457200">
              <a:spcAft>
                <a:spcPts val="600"/>
              </a:spcAft>
              <a:buFont typeface="+mj-lt"/>
              <a:buAutoNum type="arabicPeriod"/>
            </a:pPr>
            <a:r>
              <a:rPr lang="en-US" sz="2400" b="1" dirty="0" smtClean="0"/>
              <a:t>“No Train Horn” warning signs posted but covered</a:t>
            </a:r>
            <a:endParaRPr lang="en-US" sz="2400" b="1" dirty="0"/>
          </a:p>
          <a:p>
            <a:pPr marL="457200" indent="-457200">
              <a:spcAft>
                <a:spcPts val="600"/>
              </a:spcAft>
              <a:buFont typeface="+mj-lt"/>
              <a:buAutoNum type="arabicPeriod"/>
            </a:pPr>
            <a:r>
              <a:rPr lang="en-US" sz="2400" b="1" dirty="0" smtClean="0"/>
              <a:t>FRA approves the Quiet Zone</a:t>
            </a:r>
          </a:p>
          <a:p>
            <a:pPr marL="457200" indent="-457200">
              <a:spcAft>
                <a:spcPts val="600"/>
              </a:spcAft>
              <a:buFont typeface="+mj-lt"/>
              <a:buAutoNum type="arabicPeriod"/>
            </a:pPr>
            <a:r>
              <a:rPr lang="en-US" sz="2400" b="1" dirty="0" smtClean="0"/>
              <a:t>Railroads given 28 days to implement horn restrictions</a:t>
            </a:r>
            <a:endParaRPr lang="en-US" sz="2400" b="1" dirty="0"/>
          </a:p>
        </p:txBody>
      </p:sp>
    </p:spTree>
    <p:extLst>
      <p:ext uri="{BB962C8B-B14F-4D97-AF65-F5344CB8AC3E}">
        <p14:creationId xmlns:p14="http://schemas.microsoft.com/office/powerpoint/2010/main" val="99333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7414" y="7200"/>
            <a:ext cx="8871325"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sz="4800" b="1" dirty="0" smtClean="0">
                <a:solidFill>
                  <a:srgbClr val="000000"/>
                </a:solidFill>
              </a:rPr>
              <a:t>Quiet Zone Committee Progress</a:t>
            </a:r>
            <a:r>
              <a:rPr lang="en-US" sz="4800" dirty="0" smtClean="0">
                <a:solidFill>
                  <a:srgbClr val="000000"/>
                </a:solidFill>
              </a:rPr>
              <a:t/>
            </a:r>
            <a:br>
              <a:rPr lang="en-US" sz="4800" dirty="0" smtClean="0">
                <a:solidFill>
                  <a:srgbClr val="000000"/>
                </a:solidFill>
              </a:rPr>
            </a:br>
            <a:r>
              <a:rPr lang="en-US" sz="3600" b="1" dirty="0" smtClean="0">
                <a:solidFill>
                  <a:srgbClr val="BF0101"/>
                </a:solidFill>
              </a:rPr>
              <a:t>Village Council, April 2017</a:t>
            </a:r>
            <a:endParaRPr lang="en-US" sz="3600" b="1" dirty="0">
              <a:solidFill>
                <a:srgbClr val="BF0101"/>
              </a:solidFill>
            </a:endParaRPr>
          </a:p>
        </p:txBody>
      </p:sp>
      <p:sp>
        <p:nvSpPr>
          <p:cNvPr id="6" name="Content Placeholder 2"/>
          <p:cNvSpPr>
            <a:spLocks noGrp="1"/>
          </p:cNvSpPr>
          <p:nvPr>
            <p:ph idx="1"/>
          </p:nvPr>
        </p:nvSpPr>
        <p:spPr>
          <a:xfrm>
            <a:off x="430084" y="1962949"/>
            <a:ext cx="8463734" cy="3755491"/>
          </a:xfrm>
        </p:spPr>
        <p:txBody>
          <a:bodyPr>
            <a:normAutofit/>
          </a:bodyPr>
          <a:lstStyle/>
          <a:p>
            <a:pPr marL="0" indent="0">
              <a:spcBef>
                <a:spcPts val="0"/>
              </a:spcBef>
              <a:spcAft>
                <a:spcPts val="600"/>
              </a:spcAft>
              <a:buSzPct val="100000"/>
              <a:buNone/>
            </a:pPr>
            <a:r>
              <a:rPr lang="en-US" sz="2800" b="1" dirty="0" smtClean="0"/>
              <a:t>Received the Quiet Zone proposal, asked for clarity:</a:t>
            </a:r>
          </a:p>
          <a:p>
            <a:pPr marL="514350" indent="-514350">
              <a:spcBef>
                <a:spcPts val="0"/>
              </a:spcBef>
              <a:spcAft>
                <a:spcPts val="600"/>
              </a:spcAft>
              <a:buSzPct val="100000"/>
              <a:buFont typeface="+mj-lt"/>
              <a:buAutoNum type="arabicPeriod"/>
            </a:pPr>
            <a:r>
              <a:rPr lang="en-US" sz="2800" b="1" dirty="0" smtClean="0">
                <a:solidFill>
                  <a:schemeClr val="bg1">
                    <a:lumMod val="75000"/>
                  </a:schemeClr>
                </a:solidFill>
              </a:rPr>
              <a:t>Effect of closing Albion on traffic flows, fire safety</a:t>
            </a:r>
            <a:endParaRPr lang="en-US" sz="2800" b="1" dirty="0">
              <a:solidFill>
                <a:schemeClr val="bg1">
                  <a:lumMod val="75000"/>
                </a:schemeClr>
              </a:solidFill>
            </a:endParaRPr>
          </a:p>
          <a:p>
            <a:pPr marL="514350" indent="-514350">
              <a:spcBef>
                <a:spcPts val="0"/>
              </a:spcBef>
              <a:spcAft>
                <a:spcPts val="600"/>
              </a:spcAft>
              <a:buSzPct val="100000"/>
              <a:buFont typeface="+mj-lt"/>
              <a:buAutoNum type="arabicPeriod"/>
            </a:pPr>
            <a:r>
              <a:rPr lang="en-US" sz="2800" b="1" dirty="0" smtClean="0">
                <a:solidFill>
                  <a:schemeClr val="bg1">
                    <a:lumMod val="75000"/>
                  </a:schemeClr>
                </a:solidFill>
              </a:rPr>
              <a:t>Safety of ornamental fence, entrapment potential</a:t>
            </a:r>
          </a:p>
          <a:p>
            <a:pPr marL="514350" indent="-514350">
              <a:spcBef>
                <a:spcPts val="0"/>
              </a:spcBef>
              <a:spcAft>
                <a:spcPts val="600"/>
              </a:spcAft>
              <a:buSzPct val="100000"/>
              <a:buFont typeface="+mj-lt"/>
              <a:buAutoNum type="arabicPeriod"/>
            </a:pPr>
            <a:r>
              <a:rPr lang="en-US" sz="2800" b="1" dirty="0" smtClean="0">
                <a:solidFill>
                  <a:schemeClr val="bg1">
                    <a:lumMod val="75000"/>
                  </a:schemeClr>
                </a:solidFill>
              </a:rPr>
              <a:t>Business community support for Quiet Zone</a:t>
            </a:r>
          </a:p>
          <a:p>
            <a:pPr marL="514350" indent="-514350">
              <a:spcBef>
                <a:spcPts val="0"/>
              </a:spcBef>
              <a:spcAft>
                <a:spcPts val="600"/>
              </a:spcAft>
              <a:buSzPct val="100000"/>
              <a:buFont typeface="+mj-lt"/>
              <a:buAutoNum type="arabicPeriod"/>
            </a:pPr>
            <a:r>
              <a:rPr lang="en-US" sz="2800" b="1" dirty="0" smtClean="0">
                <a:solidFill>
                  <a:schemeClr val="bg1">
                    <a:lumMod val="75000"/>
                  </a:schemeClr>
                </a:solidFill>
              </a:rPr>
              <a:t>Federal Railroad Administration process</a:t>
            </a:r>
          </a:p>
          <a:p>
            <a:pPr marL="514350" indent="-514350">
              <a:spcBef>
                <a:spcPts val="0"/>
              </a:spcBef>
              <a:spcAft>
                <a:spcPts val="600"/>
              </a:spcAft>
              <a:buSzPct val="100000"/>
              <a:buFont typeface="+mj-lt"/>
              <a:buAutoNum type="arabicPeriod"/>
            </a:pPr>
            <a:r>
              <a:rPr lang="en-US" sz="2800" b="1" dirty="0" smtClean="0"/>
              <a:t>Financing</a:t>
            </a:r>
            <a:endParaRPr lang="en-US" sz="2800" b="1" dirty="0"/>
          </a:p>
          <a:p>
            <a:pPr marL="514350" indent="-514350">
              <a:spcBef>
                <a:spcPts val="0"/>
              </a:spcBef>
              <a:spcAft>
                <a:spcPts val="600"/>
              </a:spcAft>
              <a:buSzPct val="100000"/>
              <a:buFont typeface="+mj-lt"/>
              <a:buAutoNum type="arabicPeriod"/>
            </a:pPr>
            <a:endParaRPr lang="en-US" sz="2800" b="1" dirty="0" smtClean="0"/>
          </a:p>
          <a:p>
            <a:pPr marL="514350" indent="-514350">
              <a:spcBef>
                <a:spcPts val="0"/>
              </a:spcBef>
              <a:spcAft>
                <a:spcPts val="600"/>
              </a:spcAft>
              <a:buSzPct val="100000"/>
              <a:buFont typeface="+mj-lt"/>
              <a:buAutoNum type="arabicPeriod"/>
            </a:pPr>
            <a:endParaRPr lang="en-US" sz="2800" b="1" dirty="0" smtClean="0"/>
          </a:p>
          <a:p>
            <a:pPr marL="0" indent="0">
              <a:spcBef>
                <a:spcPts val="1776"/>
              </a:spcBef>
              <a:buSzPct val="100000"/>
              <a:buNone/>
            </a:pPr>
            <a:endParaRPr lang="en-US" sz="2800" b="1" dirty="0" smtClean="0"/>
          </a:p>
          <a:p>
            <a:pPr marL="457200" indent="-457200">
              <a:buSzPct val="100000"/>
              <a:buFont typeface="+mj-lt"/>
              <a:buAutoNum type="arabicPeriod"/>
            </a:pPr>
            <a:endParaRPr lang="en-US" sz="2800" dirty="0"/>
          </a:p>
        </p:txBody>
      </p:sp>
      <p:pic>
        <p:nvPicPr>
          <p:cNvPr id="7" name="Picture 6"/>
          <p:cNvPicPr/>
          <p:nvPr/>
        </p:nvPicPr>
        <p:blipFill>
          <a:blip r:embed="rId3" cstate="print">
            <a:clrChange>
              <a:clrFrom>
                <a:srgbClr val="FFFFFF"/>
              </a:clrFrom>
              <a:clrTo>
                <a:srgbClr val="FFFFFF">
                  <a:alpha val="0"/>
                </a:srgbClr>
              </a:clrTo>
            </a:clrChange>
          </a:blip>
          <a:stretch>
            <a:fillRect/>
          </a:stretch>
        </p:blipFill>
        <p:spPr>
          <a:xfrm>
            <a:off x="8032811" y="5130585"/>
            <a:ext cx="888900" cy="1553436"/>
          </a:xfrm>
          <a:prstGeom prst="rect">
            <a:avLst/>
          </a:prstGeom>
          <a:ln>
            <a:noFill/>
          </a:ln>
          <a:effectLst/>
        </p:spPr>
      </p:pic>
    </p:spTree>
    <p:extLst>
      <p:ext uri="{BB962C8B-B14F-4D97-AF65-F5344CB8AC3E}">
        <p14:creationId xmlns:p14="http://schemas.microsoft.com/office/powerpoint/2010/main" val="409031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414" y="7200"/>
            <a:ext cx="8871325"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sz="4800" b="1" dirty="0" smtClean="0">
                <a:solidFill>
                  <a:srgbClr val="000000"/>
                </a:solidFill>
              </a:rPr>
              <a:t>Village Council Question #5</a:t>
            </a:r>
            <a:r>
              <a:rPr lang="en-US" sz="4800" dirty="0" smtClean="0">
                <a:solidFill>
                  <a:srgbClr val="000000"/>
                </a:solidFill>
              </a:rPr>
              <a:t/>
            </a:r>
            <a:br>
              <a:rPr lang="en-US" sz="4800" dirty="0" smtClean="0">
                <a:solidFill>
                  <a:srgbClr val="000000"/>
                </a:solidFill>
              </a:rPr>
            </a:br>
            <a:r>
              <a:rPr lang="en-US" sz="3600" b="1" dirty="0" smtClean="0">
                <a:solidFill>
                  <a:srgbClr val="BF0101"/>
                </a:solidFill>
              </a:rPr>
              <a:t>Financial</a:t>
            </a:r>
            <a:endParaRPr lang="en-US" sz="3600" b="1" dirty="0">
              <a:solidFill>
                <a:srgbClr val="BF0101"/>
              </a:solidFill>
            </a:endParaRPr>
          </a:p>
        </p:txBody>
      </p:sp>
      <p:sp>
        <p:nvSpPr>
          <p:cNvPr id="13" name="TextBox 12"/>
          <p:cNvSpPr txBox="1"/>
          <p:nvPr/>
        </p:nvSpPr>
        <p:spPr>
          <a:xfrm>
            <a:off x="374763" y="1964536"/>
            <a:ext cx="2378389" cy="3785652"/>
          </a:xfrm>
          <a:prstGeom prst="rect">
            <a:avLst/>
          </a:prstGeom>
          <a:solidFill>
            <a:schemeClr val="tx1"/>
          </a:solidFill>
          <a:effectLst/>
        </p:spPr>
        <p:txBody>
          <a:bodyPr wrap="square" rtlCol="0">
            <a:spAutoFit/>
          </a:bodyPr>
          <a:lstStyle/>
          <a:p>
            <a:pPr algn="r"/>
            <a:endParaRPr lang="en-US" sz="2000" b="1" dirty="0" smtClean="0">
              <a:solidFill>
                <a:schemeClr val="bg1"/>
              </a:solidFill>
            </a:endParaRPr>
          </a:p>
          <a:p>
            <a:pPr algn="r"/>
            <a:r>
              <a:rPr lang="en-US" sz="2800" b="1" dirty="0" smtClean="0">
                <a:solidFill>
                  <a:schemeClr val="bg1"/>
                </a:solidFill>
              </a:rPr>
              <a:t>Goal $300,000</a:t>
            </a:r>
          </a:p>
          <a:p>
            <a:pPr algn="r"/>
            <a:endParaRPr lang="en-US" sz="2800" b="1" dirty="0" smtClean="0">
              <a:solidFill>
                <a:schemeClr val="bg1"/>
              </a:solidFill>
            </a:endParaRPr>
          </a:p>
          <a:p>
            <a:pPr algn="r"/>
            <a:r>
              <a:rPr lang="en-US" sz="2800" b="1" dirty="0" smtClean="0">
                <a:solidFill>
                  <a:schemeClr val="bg1"/>
                </a:solidFill>
              </a:rPr>
              <a:t>All gifts contingent upon Council’s approval of the project </a:t>
            </a:r>
          </a:p>
          <a:p>
            <a:pPr algn="r"/>
            <a:endParaRPr lang="en-US" sz="2400" b="1" dirty="0" smtClean="0">
              <a:solidFill>
                <a:schemeClr val="bg1"/>
              </a:solidFill>
            </a:endParaRPr>
          </a:p>
        </p:txBody>
      </p:sp>
      <p:grpSp>
        <p:nvGrpSpPr>
          <p:cNvPr id="2" name="Group 1"/>
          <p:cNvGrpSpPr/>
          <p:nvPr/>
        </p:nvGrpSpPr>
        <p:grpSpPr>
          <a:xfrm>
            <a:off x="2753152" y="2303151"/>
            <a:ext cx="3012739" cy="3108544"/>
            <a:chOff x="2753152" y="2303151"/>
            <a:chExt cx="3012739" cy="3108544"/>
          </a:xfrm>
        </p:grpSpPr>
        <p:sp>
          <p:nvSpPr>
            <p:cNvPr id="16" name="TextBox 15"/>
            <p:cNvSpPr txBox="1"/>
            <p:nvPr/>
          </p:nvSpPr>
          <p:spPr>
            <a:xfrm>
              <a:off x="3367353" y="2303151"/>
              <a:ext cx="2398538" cy="3108544"/>
            </a:xfrm>
            <a:prstGeom prst="rect">
              <a:avLst/>
            </a:prstGeom>
            <a:solidFill>
              <a:schemeClr val="tx1">
                <a:lumMod val="50000"/>
                <a:lumOff val="50000"/>
              </a:schemeClr>
            </a:solidFill>
            <a:effectLst>
              <a:outerShdw dir="2700000" algn="tl" rotWithShape="0">
                <a:srgbClr val="000000">
                  <a:alpha val="43000"/>
                </a:srgbClr>
              </a:outerShdw>
            </a:effectLst>
          </p:spPr>
          <p:txBody>
            <a:bodyPr wrap="square" rtlCol="0">
              <a:spAutoFit/>
            </a:bodyPr>
            <a:lstStyle/>
            <a:p>
              <a:pPr algn="ctr"/>
              <a:r>
                <a:rPr lang="en-US" sz="2800" b="1" dirty="0" smtClean="0">
                  <a:solidFill>
                    <a:schemeClr val="bg1"/>
                  </a:solidFill>
                </a:rPr>
                <a:t>Gifts received from 3 foundations</a:t>
              </a:r>
            </a:p>
            <a:p>
              <a:pPr algn="ctr"/>
              <a:endParaRPr lang="en-US" sz="2800" b="1" dirty="0">
                <a:solidFill>
                  <a:schemeClr val="bg1"/>
                </a:solidFill>
              </a:endParaRPr>
            </a:p>
            <a:p>
              <a:pPr algn="ctr"/>
              <a:r>
                <a:rPr lang="en-US" sz="2800" b="1" dirty="0" smtClean="0">
                  <a:solidFill>
                    <a:schemeClr val="bg1"/>
                  </a:solidFill>
                </a:rPr>
                <a:t>70 neighbors pledged or contributed</a:t>
              </a:r>
            </a:p>
          </p:txBody>
        </p:sp>
        <p:sp>
          <p:nvSpPr>
            <p:cNvPr id="20" name="Right Arrow 19"/>
            <p:cNvSpPr/>
            <p:nvPr/>
          </p:nvSpPr>
          <p:spPr>
            <a:xfrm>
              <a:off x="2753152" y="3358873"/>
              <a:ext cx="614201" cy="1030652"/>
            </a:xfrm>
            <a:prstGeom prst="rightArrow">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765891" y="1931794"/>
            <a:ext cx="2926569" cy="3416320"/>
            <a:chOff x="5765891" y="1931794"/>
            <a:chExt cx="2926569" cy="3416320"/>
          </a:xfrm>
        </p:grpSpPr>
        <p:sp>
          <p:nvSpPr>
            <p:cNvPr id="19" name="TextBox 18"/>
            <p:cNvSpPr txBox="1"/>
            <p:nvPr/>
          </p:nvSpPr>
          <p:spPr>
            <a:xfrm>
              <a:off x="6246078" y="1931794"/>
              <a:ext cx="2446382" cy="3416320"/>
            </a:xfrm>
            <a:prstGeom prst="rect">
              <a:avLst/>
            </a:prstGeom>
            <a:noFill/>
            <a:effectLst/>
          </p:spPr>
          <p:txBody>
            <a:bodyPr wrap="square" rtlCol="0">
              <a:spAutoFit/>
            </a:bodyPr>
            <a:lstStyle/>
            <a:p>
              <a:pPr algn="ctr"/>
              <a:endParaRPr lang="en-US" sz="2000" b="1" dirty="0" smtClean="0"/>
            </a:p>
            <a:p>
              <a:pPr algn="ctr"/>
              <a:r>
                <a:rPr lang="en-US" sz="2800" b="1" dirty="0" smtClean="0"/>
                <a:t>Total pledged </a:t>
              </a:r>
            </a:p>
            <a:p>
              <a:pPr algn="ctr"/>
              <a:r>
                <a:rPr lang="en-US" sz="2800" b="1" dirty="0" smtClean="0"/>
                <a:t>over 5 years: </a:t>
              </a:r>
            </a:p>
            <a:p>
              <a:pPr algn="ctr"/>
              <a:r>
                <a:rPr lang="en-US" sz="2800" b="1" dirty="0" smtClean="0">
                  <a:solidFill>
                    <a:srgbClr val="BF0101"/>
                  </a:solidFill>
                </a:rPr>
                <a:t>$470,420.69</a:t>
              </a:r>
            </a:p>
            <a:p>
              <a:pPr algn="ctr"/>
              <a:endParaRPr lang="en-US" sz="2800" b="1" dirty="0"/>
            </a:p>
            <a:p>
              <a:pPr algn="ctr"/>
              <a:r>
                <a:rPr lang="en-US" sz="2800" b="1" dirty="0" smtClean="0"/>
                <a:t>Cash received to date:</a:t>
              </a:r>
            </a:p>
            <a:p>
              <a:pPr algn="ctr"/>
              <a:r>
                <a:rPr lang="en-US" sz="2800" b="1" dirty="0" smtClean="0">
                  <a:solidFill>
                    <a:srgbClr val="BF0101"/>
                  </a:solidFill>
                </a:rPr>
                <a:t>$257,020.69</a:t>
              </a:r>
            </a:p>
          </p:txBody>
        </p:sp>
        <p:sp>
          <p:nvSpPr>
            <p:cNvPr id="17" name="Right Arrow 16"/>
            <p:cNvSpPr/>
            <p:nvPr/>
          </p:nvSpPr>
          <p:spPr>
            <a:xfrm>
              <a:off x="5765891" y="3358873"/>
              <a:ext cx="614201" cy="1030652"/>
            </a:xfrm>
            <a:prstGeom prst="rightArrow">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970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1865" y="1043910"/>
            <a:ext cx="2532890" cy="646331"/>
          </a:xfrm>
          <a:prstGeom prst="rect">
            <a:avLst/>
          </a:prstGeom>
        </p:spPr>
        <p:txBody>
          <a:bodyPr wrap="none">
            <a:spAutoFit/>
          </a:bodyPr>
          <a:lstStyle/>
          <a:p>
            <a:pPr algn="ctr"/>
            <a:r>
              <a:rPr lang="en-US" sz="3600" b="1" dirty="0">
                <a:solidFill>
                  <a:srgbClr val="BF0101"/>
                </a:solidFill>
              </a:rPr>
              <a:t>$470,420.69</a:t>
            </a:r>
          </a:p>
        </p:txBody>
      </p:sp>
      <p:sp>
        <p:nvSpPr>
          <p:cNvPr id="5" name="Title 1"/>
          <p:cNvSpPr txBox="1">
            <a:spLocks/>
          </p:cNvSpPr>
          <p:nvPr/>
        </p:nvSpPr>
        <p:spPr>
          <a:xfrm>
            <a:off x="147414" y="1"/>
            <a:ext cx="8871325" cy="214619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80000"/>
              </a:lnSpc>
            </a:pPr>
            <a:endParaRPr lang="en-US" sz="4800" b="1" dirty="0" smtClean="0">
              <a:solidFill>
                <a:srgbClr val="000000"/>
              </a:solidFill>
            </a:endParaRPr>
          </a:p>
          <a:p>
            <a:pPr>
              <a:lnSpc>
                <a:spcPct val="80000"/>
              </a:lnSpc>
            </a:pPr>
            <a:r>
              <a:rPr lang="en-US" sz="4800" b="1" dirty="0" smtClean="0">
                <a:solidFill>
                  <a:srgbClr val="000000"/>
                </a:solidFill>
              </a:rPr>
              <a:t>About the Quiet Zone Fundraising</a:t>
            </a:r>
          </a:p>
          <a:p>
            <a:pPr>
              <a:lnSpc>
                <a:spcPct val="80000"/>
              </a:lnSpc>
            </a:pPr>
            <a:endParaRPr lang="en-US" sz="4800" b="1" dirty="0" smtClean="0">
              <a:solidFill>
                <a:srgbClr val="000000"/>
              </a:solidFill>
            </a:endParaRPr>
          </a:p>
          <a:p>
            <a:pPr>
              <a:lnSpc>
                <a:spcPct val="80000"/>
              </a:lnSpc>
            </a:pPr>
            <a:r>
              <a:rPr lang="en-US" sz="3600" b="1" dirty="0" smtClean="0">
                <a:solidFill>
                  <a:srgbClr val="BF0101"/>
                </a:solidFill>
              </a:rPr>
              <a:t> </a:t>
            </a:r>
            <a:endParaRPr lang="en-US" sz="3600" b="1" dirty="0">
              <a:solidFill>
                <a:srgbClr val="BF0101"/>
              </a:solidFill>
            </a:endParaRPr>
          </a:p>
        </p:txBody>
      </p:sp>
      <p:sp>
        <p:nvSpPr>
          <p:cNvPr id="6" name="Content Placeholder 2"/>
          <p:cNvSpPr>
            <a:spLocks noGrp="1"/>
          </p:cNvSpPr>
          <p:nvPr>
            <p:ph idx="1"/>
          </p:nvPr>
        </p:nvSpPr>
        <p:spPr>
          <a:xfrm>
            <a:off x="604615" y="2146195"/>
            <a:ext cx="8229600" cy="2873150"/>
          </a:xfrm>
        </p:spPr>
        <p:txBody>
          <a:bodyPr>
            <a:normAutofit/>
          </a:bodyPr>
          <a:lstStyle/>
          <a:p>
            <a:pPr>
              <a:lnSpc>
                <a:spcPct val="110000"/>
              </a:lnSpc>
              <a:buSzPct val="100000"/>
            </a:pPr>
            <a:r>
              <a:rPr lang="en-US" b="1" dirty="0" smtClean="0"/>
              <a:t>Annual maintenance</a:t>
            </a:r>
          </a:p>
          <a:p>
            <a:pPr>
              <a:lnSpc>
                <a:spcPct val="110000"/>
              </a:lnSpc>
              <a:buSzPct val="100000"/>
            </a:pPr>
            <a:r>
              <a:rPr lang="en-US" b="1" dirty="0" smtClean="0"/>
              <a:t>Extensive landscaping, hardscape and irrigation </a:t>
            </a:r>
          </a:p>
          <a:p>
            <a:pPr>
              <a:lnSpc>
                <a:spcPct val="110000"/>
              </a:lnSpc>
              <a:buSzPct val="100000"/>
            </a:pPr>
            <a:r>
              <a:rPr lang="en-US" b="1" dirty="0" smtClean="0"/>
              <a:t>Lighted brick pathway and fence</a:t>
            </a:r>
          </a:p>
          <a:p>
            <a:pPr>
              <a:lnSpc>
                <a:spcPct val="110000"/>
              </a:lnSpc>
              <a:buSzPct val="100000"/>
            </a:pPr>
            <a:r>
              <a:rPr lang="en-US" b="1" dirty="0" smtClean="0"/>
              <a:t>Foundation for ornamental fencing</a:t>
            </a:r>
          </a:p>
          <a:p>
            <a:pPr>
              <a:lnSpc>
                <a:spcPct val="110000"/>
              </a:lnSpc>
              <a:buSzPct val="100000"/>
            </a:pPr>
            <a:r>
              <a:rPr lang="en-US" b="1" dirty="0" smtClean="0"/>
              <a:t>Signage along the track</a:t>
            </a:r>
          </a:p>
          <a:p>
            <a:pPr>
              <a:lnSpc>
                <a:spcPct val="110000"/>
              </a:lnSpc>
              <a:buSzPct val="100000"/>
            </a:pPr>
            <a:r>
              <a:rPr lang="en-US" b="1" dirty="0" smtClean="0"/>
              <a:t>Communications to neighbors and donors</a:t>
            </a:r>
          </a:p>
          <a:p>
            <a:pPr marL="0" indent="0">
              <a:lnSpc>
                <a:spcPct val="110000"/>
              </a:lnSpc>
              <a:buSzPct val="100000"/>
              <a:buNone/>
            </a:pPr>
            <a:endParaRPr lang="en-US" b="1" dirty="0"/>
          </a:p>
        </p:txBody>
      </p:sp>
      <p:pic>
        <p:nvPicPr>
          <p:cNvPr id="7" name="Picture 6"/>
          <p:cNvPicPr/>
          <p:nvPr/>
        </p:nvPicPr>
        <p:blipFill>
          <a:blip r:embed="rId3" cstate="print">
            <a:clrChange>
              <a:clrFrom>
                <a:srgbClr val="FFFFFF"/>
              </a:clrFrom>
              <a:clrTo>
                <a:srgbClr val="FFFFFF">
                  <a:alpha val="0"/>
                </a:srgbClr>
              </a:clrTo>
            </a:clrChange>
          </a:blip>
          <a:stretch>
            <a:fillRect/>
          </a:stretch>
        </p:blipFill>
        <p:spPr>
          <a:xfrm>
            <a:off x="8032811" y="5130585"/>
            <a:ext cx="888900" cy="1553436"/>
          </a:xfrm>
          <a:prstGeom prst="rect">
            <a:avLst/>
          </a:prstGeom>
          <a:ln>
            <a:noFill/>
          </a:ln>
          <a:effectLst/>
        </p:spPr>
      </p:pic>
    </p:spTree>
    <p:extLst>
      <p:ext uri="{BB962C8B-B14F-4D97-AF65-F5344CB8AC3E}">
        <p14:creationId xmlns:p14="http://schemas.microsoft.com/office/powerpoint/2010/main" val="4035258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615" y="2176003"/>
            <a:ext cx="8229600" cy="2373440"/>
          </a:xfrm>
        </p:spPr>
        <p:txBody>
          <a:bodyPr>
            <a:noAutofit/>
          </a:bodyPr>
          <a:lstStyle/>
          <a:p>
            <a:pPr>
              <a:lnSpc>
                <a:spcPct val="90000"/>
              </a:lnSpc>
              <a:buSzPct val="100000"/>
            </a:pPr>
            <a:r>
              <a:rPr lang="en-US" sz="2800" b="1" dirty="0" smtClean="0"/>
              <a:t>Council approves proposal</a:t>
            </a:r>
          </a:p>
          <a:p>
            <a:pPr>
              <a:lnSpc>
                <a:spcPct val="90000"/>
              </a:lnSpc>
              <a:buSzPct val="100000"/>
            </a:pPr>
            <a:r>
              <a:rPr lang="en-US" sz="2800" b="1" dirty="0" smtClean="0"/>
              <a:t>Notice of intent is filed with ORDC, CSX and other railroads</a:t>
            </a:r>
          </a:p>
          <a:p>
            <a:pPr>
              <a:lnSpc>
                <a:spcPct val="90000"/>
              </a:lnSpc>
              <a:buSzPct val="100000"/>
            </a:pPr>
            <a:r>
              <a:rPr lang="en-US" sz="2800" b="1" dirty="0" smtClean="0"/>
              <a:t>A period of 60 days is set for comment</a:t>
            </a:r>
          </a:p>
          <a:p>
            <a:pPr>
              <a:lnSpc>
                <a:spcPct val="90000"/>
              </a:lnSpc>
              <a:buSzPct val="100000"/>
            </a:pPr>
            <a:r>
              <a:rPr lang="en-US" sz="2800" b="1" dirty="0" smtClean="0"/>
              <a:t>Glendale completes improvements, applies to FRA.</a:t>
            </a:r>
            <a:endParaRPr lang="en-US" sz="2800" b="1" dirty="0"/>
          </a:p>
        </p:txBody>
      </p:sp>
      <p:sp>
        <p:nvSpPr>
          <p:cNvPr id="5" name="Title 1"/>
          <p:cNvSpPr txBox="1">
            <a:spLocks/>
          </p:cNvSpPr>
          <p:nvPr/>
        </p:nvSpPr>
        <p:spPr>
          <a:xfrm>
            <a:off x="234911" y="-3036"/>
            <a:ext cx="86868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70000"/>
              </a:lnSpc>
            </a:pPr>
            <a:r>
              <a:rPr lang="en-US" sz="4800" b="1" dirty="0" smtClean="0">
                <a:solidFill>
                  <a:srgbClr val="000000"/>
                </a:solidFill>
              </a:rPr>
              <a:t>Quiet Zone Initiative</a:t>
            </a:r>
          </a:p>
          <a:p>
            <a:pPr>
              <a:lnSpc>
                <a:spcPct val="80000"/>
              </a:lnSpc>
            </a:pPr>
            <a:r>
              <a:rPr lang="en-US" sz="4800" dirty="0" smtClean="0">
                <a:solidFill>
                  <a:srgbClr val="000000"/>
                </a:solidFill>
              </a:rPr>
              <a:t> </a:t>
            </a:r>
            <a:r>
              <a:rPr lang="en-US" sz="3600" b="1" dirty="0" smtClean="0">
                <a:solidFill>
                  <a:srgbClr val="BF0101"/>
                </a:solidFill>
              </a:rPr>
              <a:t>Next Steps</a:t>
            </a:r>
            <a:endParaRPr lang="en-US" sz="3600" b="1" dirty="0">
              <a:solidFill>
                <a:srgbClr val="BF0101"/>
              </a:solidFill>
            </a:endParaRPr>
          </a:p>
        </p:txBody>
      </p:sp>
      <p:pic>
        <p:nvPicPr>
          <p:cNvPr id="6" name="Picture 5"/>
          <p:cNvPicPr/>
          <p:nvPr/>
        </p:nvPicPr>
        <p:blipFill>
          <a:blip r:embed="rId3" cstate="print">
            <a:clrChange>
              <a:clrFrom>
                <a:srgbClr val="FFFFFF"/>
              </a:clrFrom>
              <a:clrTo>
                <a:srgbClr val="FFFFFF">
                  <a:alpha val="0"/>
                </a:srgbClr>
              </a:clrTo>
            </a:clrChange>
          </a:blip>
          <a:stretch>
            <a:fillRect/>
          </a:stretch>
        </p:blipFill>
        <p:spPr>
          <a:xfrm>
            <a:off x="8032811" y="5130585"/>
            <a:ext cx="888900" cy="1553436"/>
          </a:xfrm>
          <a:prstGeom prst="rect">
            <a:avLst/>
          </a:prstGeom>
          <a:ln>
            <a:noFill/>
          </a:ln>
          <a:effectLst/>
        </p:spPr>
      </p:pic>
    </p:spTree>
    <p:extLst>
      <p:ext uri="{BB962C8B-B14F-4D97-AF65-F5344CB8AC3E}">
        <p14:creationId xmlns:p14="http://schemas.microsoft.com/office/powerpoint/2010/main" val="3314904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6-15 at 5.25.14 PM.png"/>
          <p:cNvPicPr>
            <a:picLocks noChangeAspect="1"/>
          </p:cNvPicPr>
          <p:nvPr/>
        </p:nvPicPr>
        <p:blipFill rotWithShape="1">
          <a:blip r:embed="rId3">
            <a:extLst>
              <a:ext uri="{28A0092B-C50C-407E-A947-70E740481C1C}">
                <a14:useLocalDpi xmlns:a14="http://schemas.microsoft.com/office/drawing/2010/main" val="0"/>
              </a:ext>
            </a:extLst>
          </a:blip>
          <a:srcRect l="47878" t="6571" r="21040" b="16707"/>
          <a:stretch/>
        </p:blipFill>
        <p:spPr>
          <a:xfrm rot="20633490">
            <a:off x="1177567" y="1312230"/>
            <a:ext cx="3282548" cy="506397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098193" y="2366022"/>
            <a:ext cx="2922855" cy="2029274"/>
          </a:xfrm>
          <a:prstGeom prst="rect">
            <a:avLst/>
          </a:prstGeom>
          <a:noFill/>
        </p:spPr>
        <p:txBody>
          <a:bodyPr wrap="square" rtlCol="0">
            <a:spAutoFit/>
          </a:bodyPr>
          <a:lstStyle/>
          <a:p>
            <a:pPr algn="ctr">
              <a:lnSpc>
                <a:spcPct val="80000"/>
              </a:lnSpc>
            </a:pPr>
            <a:r>
              <a:rPr lang="en-US" sz="3200" b="1" dirty="0" smtClean="0"/>
              <a:t>Initial Call for Volunteers</a:t>
            </a:r>
          </a:p>
          <a:p>
            <a:pPr algn="ctr">
              <a:lnSpc>
                <a:spcPct val="70000"/>
              </a:lnSpc>
            </a:pPr>
            <a:endParaRPr lang="en-US" sz="3200" b="1" dirty="0" smtClean="0">
              <a:solidFill>
                <a:srgbClr val="BF0101"/>
              </a:solidFill>
            </a:endParaRPr>
          </a:p>
          <a:p>
            <a:pPr algn="ctr">
              <a:lnSpc>
                <a:spcPct val="80000"/>
              </a:lnSpc>
            </a:pPr>
            <a:r>
              <a:rPr lang="en-US" sz="3200" b="1" dirty="0" smtClean="0"/>
              <a:t>May 3, 2016</a:t>
            </a:r>
          </a:p>
          <a:p>
            <a:pPr algn="ctr">
              <a:lnSpc>
                <a:spcPct val="80000"/>
              </a:lnSpc>
            </a:pPr>
            <a:r>
              <a:rPr lang="en-US" sz="3200" b="1" dirty="0" err="1" smtClean="0"/>
              <a:t>Eblast</a:t>
            </a:r>
            <a:endParaRPr lang="en-US" sz="3200" b="1" dirty="0"/>
          </a:p>
        </p:txBody>
      </p:sp>
      <p:pic>
        <p:nvPicPr>
          <p:cNvPr id="7" name="Picture 6"/>
          <p:cNvPicPr/>
          <p:nvPr/>
        </p:nvPicPr>
        <p:blipFill>
          <a:blip r:embed="rId4" cstate="print">
            <a:clrChange>
              <a:clrFrom>
                <a:srgbClr val="FFFFFF"/>
              </a:clrFrom>
              <a:clrTo>
                <a:srgbClr val="FFFFFF">
                  <a:alpha val="0"/>
                </a:srgbClr>
              </a:clrTo>
            </a:clrChange>
          </a:blip>
          <a:stretch>
            <a:fillRect/>
          </a:stretch>
        </p:blipFill>
        <p:spPr>
          <a:xfrm>
            <a:off x="8032811" y="5130585"/>
            <a:ext cx="888900" cy="1553436"/>
          </a:xfrm>
          <a:prstGeom prst="rect">
            <a:avLst/>
          </a:prstGeom>
          <a:ln>
            <a:noFill/>
          </a:ln>
          <a:effectLst/>
        </p:spPr>
      </p:pic>
      <p:sp>
        <p:nvSpPr>
          <p:cNvPr id="2" name="Title 1"/>
          <p:cNvSpPr>
            <a:spLocks noGrp="1"/>
          </p:cNvSpPr>
          <p:nvPr>
            <p:ph type="title"/>
          </p:nvPr>
        </p:nvSpPr>
        <p:spPr>
          <a:xfrm>
            <a:off x="457200" y="178581"/>
            <a:ext cx="8229600" cy="1286399"/>
          </a:xfrm>
        </p:spPr>
        <p:txBody>
          <a:bodyPr/>
          <a:lstStyle/>
          <a:p>
            <a:pPr>
              <a:lnSpc>
                <a:spcPct val="90000"/>
              </a:lnSpc>
            </a:pPr>
            <a:r>
              <a:rPr lang="en-US" sz="4800" b="1" dirty="0" smtClean="0"/>
              <a:t>First Steps</a:t>
            </a:r>
            <a:br>
              <a:rPr lang="en-US" sz="4800" b="1" dirty="0" smtClean="0"/>
            </a:br>
            <a:r>
              <a:rPr lang="en-US" sz="3600" b="1" dirty="0" smtClean="0">
                <a:solidFill>
                  <a:srgbClr val="BF0101"/>
                </a:solidFill>
              </a:rPr>
              <a:t>Organizing Meeting</a:t>
            </a:r>
            <a:endParaRPr lang="en-US" sz="3600" b="1" dirty="0">
              <a:solidFill>
                <a:srgbClr val="BF0101"/>
              </a:solidFill>
            </a:endParaRPr>
          </a:p>
        </p:txBody>
      </p:sp>
    </p:spTree>
    <p:extLst>
      <p:ext uri="{BB962C8B-B14F-4D97-AF65-F5344CB8AC3E}">
        <p14:creationId xmlns:p14="http://schemas.microsoft.com/office/powerpoint/2010/main" val="1468337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5652" y="783771"/>
            <a:ext cx="5942772" cy="4457079"/>
          </a:xfrm>
          <a:prstGeom prst="rect">
            <a:avLst/>
          </a:prstGeom>
        </p:spPr>
      </p:pic>
    </p:spTree>
    <p:extLst>
      <p:ext uri="{BB962C8B-B14F-4D97-AF65-F5344CB8AC3E}">
        <p14:creationId xmlns:p14="http://schemas.microsoft.com/office/powerpoint/2010/main" val="1102548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754042" y="2093364"/>
            <a:ext cx="8105952" cy="4312592"/>
          </a:xfrm>
        </p:spPr>
        <p:txBody>
          <a:bodyPr>
            <a:normAutofit/>
          </a:bodyPr>
          <a:lstStyle/>
          <a:p>
            <a:r>
              <a:rPr lang="en-US" sz="2800" b="1" dirty="0" smtClean="0">
                <a:solidFill>
                  <a:srgbClr val="000000"/>
                </a:solidFill>
              </a:rPr>
              <a:t>Health effects of horns</a:t>
            </a:r>
          </a:p>
          <a:p>
            <a:r>
              <a:rPr lang="en-US" sz="2800" b="1" dirty="0" smtClean="0"/>
              <a:t>Financial implications of Quiet Zone</a:t>
            </a:r>
          </a:p>
          <a:p>
            <a:r>
              <a:rPr lang="en-US" sz="2800" b="1" dirty="0" smtClean="0"/>
              <a:t>Possible crossing closure</a:t>
            </a:r>
          </a:p>
          <a:p>
            <a:r>
              <a:rPr lang="en-US" sz="2800" b="1" dirty="0" smtClean="0"/>
              <a:t>Train frequency, noise levels</a:t>
            </a:r>
          </a:p>
          <a:p>
            <a:r>
              <a:rPr lang="en-US" sz="2800" b="1" dirty="0" smtClean="0"/>
              <a:t>Property values</a:t>
            </a:r>
          </a:p>
          <a:p>
            <a:r>
              <a:rPr lang="en-US" sz="2800" b="1" dirty="0" smtClean="0"/>
              <a:t>Residents’ views</a:t>
            </a:r>
          </a:p>
          <a:p>
            <a:pPr>
              <a:lnSpc>
                <a:spcPct val="80000"/>
              </a:lnSpc>
            </a:pPr>
            <a:endParaRPr lang="en-US" sz="3600" b="1" dirty="0" smtClean="0"/>
          </a:p>
        </p:txBody>
      </p:sp>
      <p:sp>
        <p:nvSpPr>
          <p:cNvPr id="6" name="Title 1"/>
          <p:cNvSpPr txBox="1">
            <a:spLocks/>
          </p:cNvSpPr>
          <p:nvPr/>
        </p:nvSpPr>
        <p:spPr>
          <a:xfrm>
            <a:off x="0" y="24154"/>
            <a:ext cx="86868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1"/>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sz="4800" b="1" dirty="0" smtClean="0">
                <a:solidFill>
                  <a:srgbClr val="000000"/>
                </a:solidFill>
              </a:rPr>
              <a:t>Organizing Meeting Progress </a:t>
            </a:r>
            <a:r>
              <a:rPr lang="en-US" sz="4800" dirty="0" smtClean="0">
                <a:solidFill>
                  <a:srgbClr val="000000"/>
                </a:solidFill>
              </a:rPr>
              <a:t/>
            </a:r>
            <a:br>
              <a:rPr lang="en-US" sz="4800" dirty="0" smtClean="0">
                <a:solidFill>
                  <a:srgbClr val="000000"/>
                </a:solidFill>
              </a:rPr>
            </a:br>
            <a:r>
              <a:rPr lang="en-US" sz="4800" dirty="0" smtClean="0">
                <a:solidFill>
                  <a:srgbClr val="000000"/>
                </a:solidFill>
              </a:rPr>
              <a:t>   </a:t>
            </a:r>
            <a:r>
              <a:rPr lang="en-US" sz="3600" b="1" dirty="0">
                <a:solidFill>
                  <a:srgbClr val="BF0101"/>
                </a:solidFill>
              </a:rPr>
              <a:t>Study Groups Formed</a:t>
            </a:r>
          </a:p>
        </p:txBody>
      </p:sp>
      <p:pic>
        <p:nvPicPr>
          <p:cNvPr id="8" name="Picture 7"/>
          <p:cNvPicPr/>
          <p:nvPr/>
        </p:nvPicPr>
        <p:blipFill>
          <a:blip r:embed="rId3" cstate="print">
            <a:clrChange>
              <a:clrFrom>
                <a:srgbClr val="FFFFFF"/>
              </a:clrFrom>
              <a:clrTo>
                <a:srgbClr val="FFFFFF">
                  <a:alpha val="0"/>
                </a:srgbClr>
              </a:clrTo>
            </a:clrChange>
          </a:blip>
          <a:stretch>
            <a:fillRect/>
          </a:stretch>
        </p:blipFill>
        <p:spPr>
          <a:xfrm>
            <a:off x="8032811" y="5130585"/>
            <a:ext cx="888900" cy="1553436"/>
          </a:xfrm>
          <a:prstGeom prst="rect">
            <a:avLst/>
          </a:prstGeom>
          <a:ln>
            <a:noFill/>
          </a:ln>
          <a:effectLst/>
        </p:spPr>
      </p:pic>
    </p:spTree>
    <p:extLst>
      <p:ext uri="{BB962C8B-B14F-4D97-AF65-F5344CB8AC3E}">
        <p14:creationId xmlns:p14="http://schemas.microsoft.com/office/powerpoint/2010/main" val="350231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119054"/>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1"/>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sz="4800" b="1" dirty="0" smtClean="0">
                <a:solidFill>
                  <a:srgbClr val="000000"/>
                </a:solidFill>
              </a:rPr>
              <a:t>Early Research: </a:t>
            </a:r>
            <a:r>
              <a:rPr lang="en-US" sz="4800" dirty="0" smtClean="0">
                <a:solidFill>
                  <a:srgbClr val="000000"/>
                </a:solidFill>
              </a:rPr>
              <a:t/>
            </a:r>
            <a:br>
              <a:rPr lang="en-US" sz="4800" dirty="0" smtClean="0">
                <a:solidFill>
                  <a:srgbClr val="000000"/>
                </a:solidFill>
              </a:rPr>
            </a:br>
            <a:r>
              <a:rPr lang="en-US" sz="3600" b="1" dirty="0" smtClean="0">
                <a:solidFill>
                  <a:srgbClr val="BF0101"/>
                </a:solidFill>
              </a:rPr>
              <a:t>Contacts with State Officials</a:t>
            </a:r>
            <a:endParaRPr lang="en-US" sz="3600" b="1" dirty="0">
              <a:solidFill>
                <a:srgbClr val="BF0101"/>
              </a:solidFill>
            </a:endParaRPr>
          </a:p>
        </p:txBody>
      </p:sp>
      <p:sp>
        <p:nvSpPr>
          <p:cNvPr id="6" name="Title 1"/>
          <p:cNvSpPr>
            <a:spLocks noGrp="1"/>
          </p:cNvSpPr>
          <p:nvPr>
            <p:ph idx="1"/>
          </p:nvPr>
        </p:nvSpPr>
        <p:spPr>
          <a:xfrm>
            <a:off x="457200" y="2202495"/>
            <a:ext cx="8686800" cy="4312592"/>
          </a:xfrm>
        </p:spPr>
        <p:txBody>
          <a:bodyPr>
            <a:normAutofit/>
          </a:bodyPr>
          <a:lstStyle/>
          <a:p>
            <a:r>
              <a:rPr lang="en-US" sz="2800" b="1" dirty="0" smtClean="0">
                <a:solidFill>
                  <a:srgbClr val="000000"/>
                </a:solidFill>
              </a:rPr>
              <a:t>State Representative connected us to ORDC </a:t>
            </a:r>
          </a:p>
          <a:p>
            <a:r>
              <a:rPr lang="en-US" sz="2800" b="1" dirty="0" smtClean="0"/>
              <a:t>Learned funding available for safety issues  </a:t>
            </a:r>
          </a:p>
          <a:p>
            <a:r>
              <a:rPr lang="en-US" sz="2800" b="1" dirty="0" smtClean="0"/>
              <a:t>ORDC conducted diagnostic assessment of Glendale crossings</a:t>
            </a:r>
          </a:p>
          <a:p>
            <a:r>
              <a:rPr lang="en-US" sz="2800" b="1" dirty="0" smtClean="0"/>
              <a:t>Mayor received proposal in September</a:t>
            </a:r>
          </a:p>
          <a:p>
            <a:pPr marL="0" indent="0">
              <a:lnSpc>
                <a:spcPct val="80000"/>
              </a:lnSpc>
              <a:buNone/>
            </a:pPr>
            <a:endParaRPr lang="en-US" sz="3600" b="1" dirty="0" smtClean="0"/>
          </a:p>
        </p:txBody>
      </p:sp>
      <p:pic>
        <p:nvPicPr>
          <p:cNvPr id="8" name="Picture 7"/>
          <p:cNvPicPr/>
          <p:nvPr/>
        </p:nvPicPr>
        <p:blipFill>
          <a:blip r:embed="rId3" cstate="print">
            <a:clrChange>
              <a:clrFrom>
                <a:srgbClr val="FFFFFF"/>
              </a:clrFrom>
              <a:clrTo>
                <a:srgbClr val="FFFFFF">
                  <a:alpha val="0"/>
                </a:srgbClr>
              </a:clrTo>
            </a:clrChange>
          </a:blip>
          <a:stretch>
            <a:fillRect/>
          </a:stretch>
        </p:blipFill>
        <p:spPr>
          <a:xfrm>
            <a:off x="8032811" y="5130585"/>
            <a:ext cx="888900" cy="1553436"/>
          </a:xfrm>
          <a:prstGeom prst="rect">
            <a:avLst/>
          </a:prstGeom>
          <a:ln>
            <a:noFill/>
          </a:ln>
          <a:effectLst/>
        </p:spPr>
      </p:pic>
    </p:spTree>
    <p:extLst>
      <p:ext uri="{BB962C8B-B14F-4D97-AF65-F5344CB8AC3E}">
        <p14:creationId xmlns:p14="http://schemas.microsoft.com/office/powerpoint/2010/main" val="275247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p:nvPr>
        </p:nvSpPr>
        <p:spPr>
          <a:xfrm>
            <a:off x="457200" y="19842"/>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1"/>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sz="4800" b="1" dirty="0" smtClean="0">
                <a:solidFill>
                  <a:srgbClr val="000000"/>
                </a:solidFill>
              </a:rPr>
              <a:t>Terms of the Proposal: </a:t>
            </a:r>
            <a:r>
              <a:rPr lang="en-US" sz="4800" dirty="0" smtClean="0">
                <a:solidFill>
                  <a:srgbClr val="000000"/>
                </a:solidFill>
              </a:rPr>
              <a:t/>
            </a:r>
            <a:br>
              <a:rPr lang="en-US" sz="4800" dirty="0" smtClean="0">
                <a:solidFill>
                  <a:srgbClr val="000000"/>
                </a:solidFill>
              </a:rPr>
            </a:br>
            <a:r>
              <a:rPr lang="en-US" sz="3600" b="1" dirty="0" smtClean="0">
                <a:solidFill>
                  <a:srgbClr val="BF0101"/>
                </a:solidFill>
              </a:rPr>
              <a:t>Glendale’s Responsibilities</a:t>
            </a:r>
            <a:endParaRPr lang="en-US" sz="3600" b="1" dirty="0">
              <a:solidFill>
                <a:srgbClr val="BF0101"/>
              </a:solidFill>
            </a:endParaRPr>
          </a:p>
        </p:txBody>
      </p:sp>
      <p:sp>
        <p:nvSpPr>
          <p:cNvPr id="10" name="Rectangle 9"/>
          <p:cNvSpPr/>
          <p:nvPr/>
        </p:nvSpPr>
        <p:spPr>
          <a:xfrm>
            <a:off x="606599" y="1970923"/>
            <a:ext cx="8080201" cy="2985433"/>
          </a:xfrm>
          <a:prstGeom prst="rect">
            <a:avLst/>
          </a:prstGeom>
        </p:spPr>
        <p:txBody>
          <a:bodyPr wrap="square">
            <a:spAutoFit/>
          </a:bodyPr>
          <a:lstStyle/>
          <a:p>
            <a:pPr marL="457200" indent="-457200">
              <a:spcBef>
                <a:spcPts val="0"/>
              </a:spcBef>
              <a:spcAft>
                <a:spcPts val="600"/>
              </a:spcAft>
              <a:buSzPct val="100000"/>
              <a:buFont typeface="Arial"/>
              <a:buChar char="•"/>
            </a:pPr>
            <a:r>
              <a:rPr lang="en-US" sz="2800" b="1" dirty="0"/>
              <a:t>Relocate pedestrian crossing to Sharon </a:t>
            </a:r>
            <a:r>
              <a:rPr lang="en-US" sz="2800" b="1" dirty="0" smtClean="0"/>
              <a:t>Road</a:t>
            </a:r>
            <a:endParaRPr lang="en-US" sz="2800" b="1" dirty="0"/>
          </a:p>
          <a:p>
            <a:pPr marL="457200" indent="-457200">
              <a:spcBef>
                <a:spcPts val="0"/>
              </a:spcBef>
              <a:spcAft>
                <a:spcPts val="600"/>
              </a:spcAft>
              <a:buSzPct val="100000"/>
              <a:buFont typeface="Arial"/>
              <a:buChar char="•"/>
            </a:pPr>
            <a:r>
              <a:rPr lang="en-US" sz="2800" b="1" dirty="0"/>
              <a:t>Install additional two gates and vehicle detection system at Oak Road</a:t>
            </a:r>
          </a:p>
          <a:p>
            <a:pPr marL="457200" indent="-457200">
              <a:spcBef>
                <a:spcPts val="0"/>
              </a:spcBef>
              <a:spcAft>
                <a:spcPts val="600"/>
              </a:spcAft>
              <a:buSzPct val="100000"/>
              <a:buFont typeface="Arial"/>
              <a:buChar char="•"/>
            </a:pPr>
            <a:r>
              <a:rPr lang="en-US" sz="2800" b="1" dirty="0"/>
              <a:t>Convert N. Greenville Avenue to </a:t>
            </a:r>
            <a:r>
              <a:rPr lang="en-US" sz="2800" b="1" dirty="0" smtClean="0"/>
              <a:t>“no entrance”</a:t>
            </a:r>
            <a:endParaRPr lang="en-US" sz="2800" b="1" dirty="0"/>
          </a:p>
          <a:p>
            <a:pPr marL="457200" indent="-457200">
              <a:spcBef>
                <a:spcPts val="0"/>
              </a:spcBef>
              <a:spcAft>
                <a:spcPts val="600"/>
              </a:spcAft>
              <a:buSzPct val="100000"/>
              <a:buFont typeface="Arial"/>
              <a:buChar char="•"/>
            </a:pPr>
            <a:r>
              <a:rPr lang="en-US" sz="2800" b="1" dirty="0"/>
              <a:t>Accept closing of Albion Road </a:t>
            </a:r>
            <a:r>
              <a:rPr lang="en-US" sz="2800" b="1" dirty="0" smtClean="0"/>
              <a:t>crossing</a:t>
            </a:r>
          </a:p>
          <a:p>
            <a:pPr marL="457200" indent="-457200">
              <a:spcBef>
                <a:spcPts val="0"/>
              </a:spcBef>
              <a:spcAft>
                <a:spcPts val="600"/>
              </a:spcAft>
              <a:buSzPct val="100000"/>
              <a:buFont typeface="Arial"/>
              <a:buChar char="•"/>
            </a:pPr>
            <a:r>
              <a:rPr lang="en-US" sz="2800" b="1" dirty="0" smtClean="0">
                <a:solidFill>
                  <a:srgbClr val="BF0101"/>
                </a:solidFill>
              </a:rPr>
              <a:t>Share of project costs: $265,000</a:t>
            </a:r>
            <a:endParaRPr lang="en-US" sz="3200" b="1" dirty="0">
              <a:solidFill>
                <a:srgbClr val="BF0101"/>
              </a:solidFill>
            </a:endParaRPr>
          </a:p>
        </p:txBody>
      </p:sp>
      <p:pic>
        <p:nvPicPr>
          <p:cNvPr id="4" name="Picture 3"/>
          <p:cNvPicPr/>
          <p:nvPr/>
        </p:nvPicPr>
        <p:blipFill>
          <a:blip r:embed="rId3" cstate="print">
            <a:clrChange>
              <a:clrFrom>
                <a:srgbClr val="FFFFFF"/>
              </a:clrFrom>
              <a:clrTo>
                <a:srgbClr val="FFFFFF">
                  <a:alpha val="0"/>
                </a:srgbClr>
              </a:clrTo>
            </a:clrChange>
          </a:blip>
          <a:stretch>
            <a:fillRect/>
          </a:stretch>
        </p:blipFill>
        <p:spPr>
          <a:xfrm>
            <a:off x="8032811" y="5130585"/>
            <a:ext cx="888900" cy="1553436"/>
          </a:xfrm>
          <a:prstGeom prst="rect">
            <a:avLst/>
          </a:prstGeom>
          <a:ln>
            <a:noFill/>
          </a:ln>
          <a:effectLst/>
        </p:spPr>
      </p:pic>
    </p:spTree>
    <p:extLst>
      <p:ext uri="{BB962C8B-B14F-4D97-AF65-F5344CB8AC3E}">
        <p14:creationId xmlns:p14="http://schemas.microsoft.com/office/powerpoint/2010/main" val="2485785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p:nvPr>
        </p:nvSpPr>
        <p:spPr>
          <a:xfrm>
            <a:off x="457200" y="19842"/>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1"/>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sz="4800" b="1" dirty="0" smtClean="0">
                <a:solidFill>
                  <a:srgbClr val="000000"/>
                </a:solidFill>
              </a:rPr>
              <a:t>Terms of the Proposal: </a:t>
            </a:r>
            <a:r>
              <a:rPr lang="en-US" sz="4800" dirty="0" smtClean="0">
                <a:solidFill>
                  <a:srgbClr val="000000"/>
                </a:solidFill>
              </a:rPr>
              <a:t/>
            </a:r>
            <a:br>
              <a:rPr lang="en-US" sz="4800" dirty="0" smtClean="0">
                <a:solidFill>
                  <a:srgbClr val="000000"/>
                </a:solidFill>
              </a:rPr>
            </a:br>
            <a:r>
              <a:rPr lang="en-US" sz="3600" b="1" dirty="0" smtClean="0">
                <a:solidFill>
                  <a:srgbClr val="BF0101"/>
                </a:solidFill>
              </a:rPr>
              <a:t>ORDC and CSX Responsibilities</a:t>
            </a:r>
            <a:endParaRPr lang="en-US" sz="3600" b="1" dirty="0">
              <a:solidFill>
                <a:srgbClr val="BF0101"/>
              </a:solidFill>
            </a:endParaRPr>
          </a:p>
        </p:txBody>
      </p:sp>
      <p:sp>
        <p:nvSpPr>
          <p:cNvPr id="10" name="Rectangle 9"/>
          <p:cNvSpPr/>
          <p:nvPr/>
        </p:nvSpPr>
        <p:spPr>
          <a:xfrm>
            <a:off x="606599" y="1847501"/>
            <a:ext cx="8537401" cy="4416594"/>
          </a:xfrm>
          <a:prstGeom prst="rect">
            <a:avLst/>
          </a:prstGeom>
        </p:spPr>
        <p:txBody>
          <a:bodyPr wrap="square">
            <a:spAutoFit/>
          </a:bodyPr>
          <a:lstStyle/>
          <a:p>
            <a:pPr marL="457200" indent="-457200">
              <a:spcBef>
                <a:spcPts val="0"/>
              </a:spcBef>
              <a:spcAft>
                <a:spcPts val="600"/>
              </a:spcAft>
              <a:buSzPct val="100000"/>
              <a:buFont typeface="Arial"/>
              <a:buChar char="•"/>
            </a:pPr>
            <a:r>
              <a:rPr lang="en-US" sz="2800" b="1" dirty="0"/>
              <a:t>Install </a:t>
            </a:r>
            <a:r>
              <a:rPr lang="en-US" sz="2800" b="1" dirty="0" smtClean="0"/>
              <a:t>second </a:t>
            </a:r>
            <a:r>
              <a:rPr lang="en-US" sz="2800" b="1" dirty="0"/>
              <a:t>set of </a:t>
            </a:r>
            <a:r>
              <a:rPr lang="en-US" sz="2800" b="1" dirty="0" smtClean="0"/>
              <a:t>gates, vehicle </a:t>
            </a:r>
            <a:r>
              <a:rPr lang="en-US" sz="2800" b="1" dirty="0"/>
              <a:t>detection system </a:t>
            </a:r>
            <a:r>
              <a:rPr lang="en-US" sz="2800" b="1" dirty="0" smtClean="0"/>
              <a:t>at Sharon crossing, upgrade safety equipment</a:t>
            </a:r>
          </a:p>
          <a:p>
            <a:pPr marL="457200" indent="-457200">
              <a:spcBef>
                <a:spcPts val="0"/>
              </a:spcBef>
              <a:spcAft>
                <a:spcPts val="600"/>
              </a:spcAft>
              <a:buSzPct val="100000"/>
              <a:buFont typeface="Arial"/>
              <a:buChar char="•"/>
            </a:pPr>
            <a:r>
              <a:rPr lang="en-US" sz="2800" b="1" dirty="0" smtClean="0"/>
              <a:t>Upgrade </a:t>
            </a:r>
            <a:r>
              <a:rPr lang="en-US" sz="2800" b="1" dirty="0"/>
              <a:t>Sharon </a:t>
            </a:r>
            <a:r>
              <a:rPr lang="en-US" sz="2800" b="1" dirty="0" smtClean="0"/>
              <a:t>and Oak crossings </a:t>
            </a:r>
            <a:r>
              <a:rPr lang="en-US" sz="2800" b="1" dirty="0"/>
              <a:t>to LED lighting, constant warning </a:t>
            </a:r>
            <a:r>
              <a:rPr lang="en-US" sz="2800" b="1" dirty="0" smtClean="0"/>
              <a:t>time, power</a:t>
            </a:r>
            <a:r>
              <a:rPr lang="en-US" sz="2800" b="1" dirty="0"/>
              <a:t>-out </a:t>
            </a:r>
            <a:r>
              <a:rPr lang="en-US" sz="2800" b="1" dirty="0" smtClean="0"/>
              <a:t>indicator</a:t>
            </a:r>
            <a:endParaRPr lang="en-US" sz="2800" b="1" dirty="0"/>
          </a:p>
          <a:p>
            <a:pPr marL="457200" indent="-457200">
              <a:spcBef>
                <a:spcPts val="0"/>
              </a:spcBef>
              <a:spcAft>
                <a:spcPts val="600"/>
              </a:spcAft>
              <a:buSzPct val="100000"/>
              <a:buFont typeface="Arial"/>
              <a:buChar char="•"/>
            </a:pPr>
            <a:r>
              <a:rPr lang="en-US" sz="2800" b="1" dirty="0" smtClean="0"/>
              <a:t>Remove pavement, restore </a:t>
            </a:r>
            <a:r>
              <a:rPr lang="en-US" sz="2800" b="1" dirty="0"/>
              <a:t>grounds </a:t>
            </a:r>
            <a:r>
              <a:rPr lang="en-US" sz="2800" b="1" dirty="0" smtClean="0"/>
              <a:t>at </a:t>
            </a:r>
            <a:r>
              <a:rPr lang="en-US" sz="2800" b="1" dirty="0"/>
              <a:t>Albion </a:t>
            </a:r>
            <a:endParaRPr lang="en-US" sz="2800" b="1" dirty="0" smtClean="0"/>
          </a:p>
          <a:p>
            <a:pPr marL="457200" indent="-457200">
              <a:spcBef>
                <a:spcPts val="0"/>
              </a:spcBef>
              <a:spcAft>
                <a:spcPts val="600"/>
              </a:spcAft>
              <a:buSzPct val="100000"/>
              <a:buFont typeface="Arial"/>
              <a:buChar char="•"/>
            </a:pPr>
            <a:r>
              <a:rPr lang="en-US" sz="2800" b="1" dirty="0" smtClean="0"/>
              <a:t>Pay engineering and curbing costs, $50,000 to relocate walkway  </a:t>
            </a:r>
          </a:p>
          <a:p>
            <a:pPr marL="457200" indent="-457200">
              <a:spcBef>
                <a:spcPts val="0"/>
              </a:spcBef>
              <a:spcAft>
                <a:spcPts val="600"/>
              </a:spcAft>
              <a:buSzPct val="100000"/>
              <a:buFont typeface="Arial"/>
              <a:buChar char="•"/>
            </a:pPr>
            <a:r>
              <a:rPr lang="en-US" sz="2800" b="1" dirty="0" smtClean="0">
                <a:solidFill>
                  <a:srgbClr val="BF0101"/>
                </a:solidFill>
              </a:rPr>
              <a:t>Share </a:t>
            </a:r>
            <a:r>
              <a:rPr lang="en-US" sz="2800" b="1" dirty="0">
                <a:solidFill>
                  <a:srgbClr val="BF0101"/>
                </a:solidFill>
              </a:rPr>
              <a:t>of project costs: </a:t>
            </a:r>
            <a:r>
              <a:rPr lang="en-US" sz="2800" b="1" dirty="0" smtClean="0">
                <a:solidFill>
                  <a:srgbClr val="BF0101"/>
                </a:solidFill>
              </a:rPr>
              <a:t>$675,000</a:t>
            </a:r>
            <a:endParaRPr lang="en-US" sz="2800" b="1" dirty="0" smtClean="0"/>
          </a:p>
          <a:p>
            <a:pPr marL="457200" indent="-457200">
              <a:spcBef>
                <a:spcPts val="0"/>
              </a:spcBef>
              <a:spcAft>
                <a:spcPts val="600"/>
              </a:spcAft>
              <a:buSzPct val="100000"/>
              <a:buFont typeface="Arial"/>
              <a:buChar char="•"/>
            </a:pPr>
            <a:endParaRPr lang="en-US" sz="3200" b="1" dirty="0"/>
          </a:p>
        </p:txBody>
      </p:sp>
      <p:pic>
        <p:nvPicPr>
          <p:cNvPr id="4" name="Picture 3"/>
          <p:cNvPicPr/>
          <p:nvPr/>
        </p:nvPicPr>
        <p:blipFill>
          <a:blip r:embed="rId3" cstate="print">
            <a:clrChange>
              <a:clrFrom>
                <a:srgbClr val="FFFFFF"/>
              </a:clrFrom>
              <a:clrTo>
                <a:srgbClr val="FFFFFF">
                  <a:alpha val="0"/>
                </a:srgbClr>
              </a:clrTo>
            </a:clrChange>
          </a:blip>
          <a:stretch>
            <a:fillRect/>
          </a:stretch>
        </p:blipFill>
        <p:spPr>
          <a:xfrm>
            <a:off x="8032811" y="5130585"/>
            <a:ext cx="888900" cy="1553436"/>
          </a:xfrm>
          <a:prstGeom prst="rect">
            <a:avLst/>
          </a:prstGeom>
          <a:ln>
            <a:noFill/>
          </a:ln>
          <a:effectLst/>
        </p:spPr>
      </p:pic>
    </p:spTree>
    <p:extLst>
      <p:ext uri="{BB962C8B-B14F-4D97-AF65-F5344CB8AC3E}">
        <p14:creationId xmlns:p14="http://schemas.microsoft.com/office/powerpoint/2010/main" val="2751227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1"/>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sz="4800" b="1" dirty="0" smtClean="0">
                <a:solidFill>
                  <a:srgbClr val="000000"/>
                </a:solidFill>
              </a:rPr>
              <a:t>Early Communications: </a:t>
            </a:r>
            <a:r>
              <a:rPr lang="en-US" sz="4800" dirty="0" smtClean="0">
                <a:solidFill>
                  <a:srgbClr val="000000"/>
                </a:solidFill>
              </a:rPr>
              <a:t/>
            </a:r>
            <a:br>
              <a:rPr lang="en-US" sz="4800" dirty="0" smtClean="0">
                <a:solidFill>
                  <a:srgbClr val="000000"/>
                </a:solidFill>
              </a:rPr>
            </a:br>
            <a:r>
              <a:rPr lang="en-US" sz="3600" b="1" dirty="0" smtClean="0">
                <a:solidFill>
                  <a:srgbClr val="BF0101"/>
                </a:solidFill>
              </a:rPr>
              <a:t>Community Interest  </a:t>
            </a:r>
            <a:endParaRPr lang="en-US" sz="3600" b="1" dirty="0">
              <a:solidFill>
                <a:srgbClr val="BF0101"/>
              </a:solidFill>
            </a:endParaRPr>
          </a:p>
        </p:txBody>
      </p:sp>
      <p:sp>
        <p:nvSpPr>
          <p:cNvPr id="5" name="Rectangle 4"/>
          <p:cNvSpPr/>
          <p:nvPr/>
        </p:nvSpPr>
        <p:spPr>
          <a:xfrm>
            <a:off x="531900" y="2045417"/>
            <a:ext cx="8080201" cy="204671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spcBef>
                <a:spcPts val="0"/>
              </a:spcBef>
              <a:spcAft>
                <a:spcPts val="600"/>
              </a:spcAft>
              <a:buSzPct val="100000"/>
              <a:buFont typeface="Arial"/>
              <a:buChar char="•"/>
            </a:pPr>
            <a:r>
              <a:rPr lang="en-US" sz="2800" b="1" dirty="0" smtClean="0"/>
              <a:t>Staffed a Quiet Zone booth at 2016 Street Fair</a:t>
            </a:r>
            <a:endParaRPr lang="en-US" sz="2800" b="1" dirty="0"/>
          </a:p>
          <a:p>
            <a:pPr marL="457200" indent="-457200">
              <a:spcBef>
                <a:spcPts val="0"/>
              </a:spcBef>
              <a:spcAft>
                <a:spcPts val="600"/>
              </a:spcAft>
              <a:buSzPct val="100000"/>
              <a:buFont typeface="Arial"/>
              <a:buChar char="•"/>
            </a:pPr>
            <a:r>
              <a:rPr lang="en-US" sz="2800" b="1" dirty="0" smtClean="0"/>
              <a:t>Distributed first background materials</a:t>
            </a:r>
          </a:p>
          <a:p>
            <a:pPr marL="457200" indent="-457200">
              <a:spcBef>
                <a:spcPts val="0"/>
              </a:spcBef>
              <a:spcAft>
                <a:spcPts val="600"/>
              </a:spcAft>
              <a:buSzPct val="100000"/>
              <a:buFont typeface="Arial"/>
              <a:buChar char="•"/>
            </a:pPr>
            <a:r>
              <a:rPr lang="en-US" sz="2800" b="1" dirty="0" smtClean="0"/>
              <a:t>Developed short questionnaire</a:t>
            </a:r>
          </a:p>
          <a:p>
            <a:pPr marL="457200" indent="-457200">
              <a:spcBef>
                <a:spcPts val="0"/>
              </a:spcBef>
              <a:spcAft>
                <a:spcPts val="600"/>
              </a:spcAft>
              <a:buSzPct val="100000"/>
              <a:buFont typeface="Arial"/>
              <a:buChar char="•"/>
            </a:pPr>
            <a:r>
              <a:rPr lang="en-US" sz="2800" b="1" dirty="0" smtClean="0"/>
              <a:t>Gathered names of supporters  </a:t>
            </a:r>
            <a:endParaRPr lang="en-US" sz="2800" b="1" dirty="0"/>
          </a:p>
        </p:txBody>
      </p:sp>
      <p:pic>
        <p:nvPicPr>
          <p:cNvPr id="6" name="Picture 5"/>
          <p:cNvPicPr/>
          <p:nvPr/>
        </p:nvPicPr>
        <p:blipFill>
          <a:blip r:embed="rId3" cstate="print">
            <a:clrChange>
              <a:clrFrom>
                <a:srgbClr val="FFFFFF"/>
              </a:clrFrom>
              <a:clrTo>
                <a:srgbClr val="FFFFFF">
                  <a:alpha val="0"/>
                </a:srgbClr>
              </a:clrTo>
            </a:clrChange>
          </a:blip>
          <a:stretch>
            <a:fillRect/>
          </a:stretch>
        </p:blipFill>
        <p:spPr>
          <a:xfrm>
            <a:off x="8032811" y="5130585"/>
            <a:ext cx="888900" cy="1553436"/>
          </a:xfrm>
          <a:prstGeom prst="rect">
            <a:avLst/>
          </a:prstGeom>
          <a:ln>
            <a:noFill/>
          </a:ln>
          <a:effectLst/>
        </p:spPr>
      </p:pic>
    </p:spTree>
    <p:extLst>
      <p:ext uri="{BB962C8B-B14F-4D97-AF65-F5344CB8AC3E}">
        <p14:creationId xmlns:p14="http://schemas.microsoft.com/office/powerpoint/2010/main" val="320059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b="1" dirty="0">
                <a:solidFill>
                  <a:srgbClr val="000000"/>
                </a:solidFill>
              </a:rPr>
              <a:t>Early Communications: </a:t>
            </a:r>
            <a:r>
              <a:rPr lang="en-US" dirty="0">
                <a:solidFill>
                  <a:srgbClr val="000000"/>
                </a:solidFill>
              </a:rPr>
              <a:t/>
            </a:r>
            <a:br>
              <a:rPr lang="en-US" dirty="0">
                <a:solidFill>
                  <a:srgbClr val="000000"/>
                </a:solidFill>
              </a:rPr>
            </a:br>
            <a:r>
              <a:rPr lang="en-US" sz="4000" b="1" dirty="0" smtClean="0">
                <a:solidFill>
                  <a:srgbClr val="BF0101"/>
                </a:solidFill>
              </a:rPr>
              <a:t>Street Fair Questionnaire</a:t>
            </a:r>
            <a:endParaRPr lang="en-US" b="1" dirty="0">
              <a:solidFill>
                <a:srgbClr val="000000"/>
              </a:solidFill>
            </a:endParaRPr>
          </a:p>
        </p:txBody>
      </p:sp>
      <p:sp>
        <p:nvSpPr>
          <p:cNvPr id="3" name="Content Placeholder 2"/>
          <p:cNvSpPr>
            <a:spLocks noGrp="1"/>
          </p:cNvSpPr>
          <p:nvPr>
            <p:ph idx="1"/>
          </p:nvPr>
        </p:nvSpPr>
        <p:spPr>
          <a:xfrm>
            <a:off x="377823" y="2052580"/>
            <a:ext cx="8229600" cy="4303769"/>
          </a:xfrm>
        </p:spPr>
        <p:txBody>
          <a:bodyPr/>
          <a:lstStyle/>
          <a:p>
            <a:pPr>
              <a:buClr>
                <a:srgbClr val="BF0101"/>
              </a:buClr>
              <a:buFont typeface="Arial"/>
              <a:buChar char="•"/>
            </a:pPr>
            <a:r>
              <a:rPr lang="en-US" b="1" dirty="0">
                <a:solidFill>
                  <a:srgbClr val="000000"/>
                </a:solidFill>
              </a:rPr>
              <a:t>Do you support a solution to lower the volume of train horns passing through the Village of Glendale? </a:t>
            </a:r>
          </a:p>
        </p:txBody>
      </p:sp>
      <p:graphicFrame>
        <p:nvGraphicFramePr>
          <p:cNvPr id="5" name="Chart 4"/>
          <p:cNvGraphicFramePr>
            <a:graphicFrameLocks/>
          </p:cNvGraphicFramePr>
          <p:nvPr>
            <p:extLst>
              <p:ext uri="{D42A27DB-BD31-4B8C-83A1-F6EECF244321}">
                <p14:modId xmlns:p14="http://schemas.microsoft.com/office/powerpoint/2010/main" val="429323669"/>
              </p:ext>
            </p:extLst>
          </p:nvPr>
        </p:nvGraphicFramePr>
        <p:xfrm>
          <a:off x="1982653" y="3341111"/>
          <a:ext cx="5003800" cy="249150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302000" y="4308150"/>
            <a:ext cx="565727" cy="369332"/>
          </a:xfrm>
          <a:prstGeom prst="rect">
            <a:avLst/>
          </a:prstGeom>
          <a:noFill/>
        </p:spPr>
        <p:txBody>
          <a:bodyPr wrap="square" rtlCol="0">
            <a:spAutoFit/>
          </a:bodyPr>
          <a:lstStyle/>
          <a:p>
            <a:r>
              <a:rPr lang="en-US" b="1" dirty="0" smtClean="0">
                <a:solidFill>
                  <a:schemeClr val="bg1"/>
                </a:solidFill>
              </a:rPr>
              <a:t>Yes</a:t>
            </a:r>
            <a:endParaRPr lang="en-US" b="1" dirty="0">
              <a:solidFill>
                <a:schemeClr val="bg1"/>
              </a:solidFill>
            </a:endParaRPr>
          </a:p>
        </p:txBody>
      </p:sp>
      <p:sp>
        <p:nvSpPr>
          <p:cNvPr id="7" name="TextBox 6"/>
          <p:cNvSpPr txBox="1"/>
          <p:nvPr/>
        </p:nvSpPr>
        <p:spPr>
          <a:xfrm>
            <a:off x="5501867" y="5296068"/>
            <a:ext cx="63500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smtClean="0"/>
              <a:t>No</a:t>
            </a:r>
            <a:endParaRPr lang="en-US" sz="1600" dirty="0"/>
          </a:p>
        </p:txBody>
      </p:sp>
      <p:pic>
        <p:nvPicPr>
          <p:cNvPr id="8" name="Picture 7"/>
          <p:cNvPicPr/>
          <p:nvPr/>
        </p:nvPicPr>
        <p:blipFill>
          <a:blip r:embed="rId4" cstate="print">
            <a:clrChange>
              <a:clrFrom>
                <a:srgbClr val="FFFFFF"/>
              </a:clrFrom>
              <a:clrTo>
                <a:srgbClr val="FFFFFF">
                  <a:alpha val="0"/>
                </a:srgbClr>
              </a:clrTo>
            </a:clrChange>
          </a:blip>
          <a:stretch>
            <a:fillRect/>
          </a:stretch>
        </p:blipFill>
        <p:spPr>
          <a:xfrm>
            <a:off x="8032811" y="5130585"/>
            <a:ext cx="888900" cy="1553436"/>
          </a:xfrm>
          <a:prstGeom prst="rect">
            <a:avLst/>
          </a:prstGeom>
          <a:ln>
            <a:noFill/>
          </a:ln>
          <a:effectLst/>
        </p:spPr>
      </p:pic>
    </p:spTree>
    <p:extLst>
      <p:ext uri="{BB962C8B-B14F-4D97-AF65-F5344CB8AC3E}">
        <p14:creationId xmlns:p14="http://schemas.microsoft.com/office/powerpoint/2010/main" val="3516084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1204</TotalTime>
  <Words>3118</Words>
  <Application>Microsoft Office PowerPoint</Application>
  <PresentationFormat>On-screen Show (4:3)</PresentationFormat>
  <Paragraphs>406</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Executive</vt:lpstr>
      <vt:lpstr>Glendale Quiet Zone</vt:lpstr>
      <vt:lpstr>Over the Past 13 Months</vt:lpstr>
      <vt:lpstr>First Steps Organizing Meeting</vt:lpstr>
      <vt:lpstr>PowerPoint Presentation</vt:lpstr>
      <vt:lpstr>Early Research:  Contacts with State Officials</vt:lpstr>
      <vt:lpstr>Terms of the Proposal:  Glendale’s Responsibilities</vt:lpstr>
      <vt:lpstr>Terms of the Proposal:  ORDC and CSX Responsibilities</vt:lpstr>
      <vt:lpstr>Early Communications:  Community Interest  </vt:lpstr>
      <vt:lpstr>Early Communications:  Street Fair Questionnaire</vt:lpstr>
      <vt:lpstr>Early Communications:  Street Fair Questionnaire</vt:lpstr>
      <vt:lpstr>Early Communications:  Gauging Interest  </vt:lpstr>
      <vt:lpstr>Grass Roots to Official Group Mayor’s Special Committee Formed</vt:lpstr>
      <vt:lpstr>PowerPoint Presentation</vt:lpstr>
      <vt:lpstr>PowerPoint Presentation</vt:lpstr>
      <vt:lpstr>PowerPoint Presentation</vt:lpstr>
      <vt:lpstr>A Quiet Zone will positively affect quality of life and the benefit will be appreciated for generations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Quiet Zone Update</dc:title>
  <dc:creator>Nancy Macenko</dc:creator>
  <cp:lastModifiedBy>Chuck Foertmeyer</cp:lastModifiedBy>
  <cp:revision>153</cp:revision>
  <cp:lastPrinted>2017-06-17T15:47:59Z</cp:lastPrinted>
  <dcterms:created xsi:type="dcterms:W3CDTF">2016-09-27T14:40:21Z</dcterms:created>
  <dcterms:modified xsi:type="dcterms:W3CDTF">2017-07-04T03:56:47Z</dcterms:modified>
</cp:coreProperties>
</file>